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FA4EF-1964-4744-9490-A3D6BDE4CFB2}" v="12" dt="2021-08-17T21:22:41.659"/>
    <p1510:client id="{E42E589E-8385-4862-B3A4-B060056B5DAD}" v="2" dt="2021-08-17T21:24:23.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ers, SMJ (Sarita)" userId="4a742992-e975-4a29-a970-44acf36915c0" providerId="ADAL" clId="{5F5FA4EF-1964-4744-9490-A3D6BDE4CFB2}"/>
    <pc:docChg chg="undo redo custSel addSld delSld modSld">
      <pc:chgData name="Boers, SMJ (Sarita)" userId="4a742992-e975-4a29-a970-44acf36915c0" providerId="ADAL" clId="{5F5FA4EF-1964-4744-9490-A3D6BDE4CFB2}" dt="2021-08-17T21:23:02.007" v="204" actId="14100"/>
      <pc:docMkLst>
        <pc:docMk/>
      </pc:docMkLst>
      <pc:sldChg chg="addSp delSp modSp mod setBg">
        <pc:chgData name="Boers, SMJ (Sarita)" userId="4a742992-e975-4a29-a970-44acf36915c0" providerId="ADAL" clId="{5F5FA4EF-1964-4744-9490-A3D6BDE4CFB2}" dt="2021-08-17T21:08:14.078" v="14" actId="207"/>
        <pc:sldMkLst>
          <pc:docMk/>
          <pc:sldMk cId="256188834" sldId="266"/>
        </pc:sldMkLst>
        <pc:spChg chg="mod">
          <ac:chgData name="Boers, SMJ (Sarita)" userId="4a742992-e975-4a29-a970-44acf36915c0" providerId="ADAL" clId="{5F5FA4EF-1964-4744-9490-A3D6BDE4CFB2}" dt="2021-08-17T21:08:14.078" v="14" actId="207"/>
          <ac:spMkLst>
            <pc:docMk/>
            <pc:sldMk cId="256188834" sldId="266"/>
            <ac:spMk id="2" creationId="{D432E336-8E6C-45F5-AE5E-33DFD02ECEF4}"/>
          </ac:spMkLst>
        </pc:spChg>
        <pc:spChg chg="mod ord">
          <ac:chgData name="Boers, SMJ (Sarita)" userId="4a742992-e975-4a29-a970-44acf36915c0" providerId="ADAL" clId="{5F5FA4EF-1964-4744-9490-A3D6BDE4CFB2}" dt="2021-08-17T21:07:46.569" v="6" actId="26606"/>
          <ac:spMkLst>
            <pc:docMk/>
            <pc:sldMk cId="256188834" sldId="266"/>
            <ac:spMk id="3" creationId="{DB6AE4EC-9F36-4D9C-AD0E-FE736207BFC5}"/>
          </ac:spMkLst>
        </pc:spChg>
        <pc:spChg chg="add del">
          <ac:chgData name="Boers, SMJ (Sarita)" userId="4a742992-e975-4a29-a970-44acf36915c0" providerId="ADAL" clId="{5F5FA4EF-1964-4744-9490-A3D6BDE4CFB2}" dt="2021-08-17T21:07:46.555" v="5" actId="26606"/>
          <ac:spMkLst>
            <pc:docMk/>
            <pc:sldMk cId="256188834" sldId="266"/>
            <ac:spMk id="9" creationId="{5E8D2E83-FB3A-40E7-A9E5-7AB389D612B4}"/>
          </ac:spMkLst>
        </pc:spChg>
        <pc:spChg chg="add">
          <ac:chgData name="Boers, SMJ (Sarita)" userId="4a742992-e975-4a29-a970-44acf36915c0" providerId="ADAL" clId="{5F5FA4EF-1964-4744-9490-A3D6BDE4CFB2}" dt="2021-08-17T21:07:46.569" v="6" actId="26606"/>
          <ac:spMkLst>
            <pc:docMk/>
            <pc:sldMk cId="256188834" sldId="266"/>
            <ac:spMk id="11" creationId="{3540989C-C7B8-473B-BF87-6F2DA6A90006}"/>
          </ac:spMkLst>
        </pc:spChg>
        <pc:spChg chg="add">
          <ac:chgData name="Boers, SMJ (Sarita)" userId="4a742992-e975-4a29-a970-44acf36915c0" providerId="ADAL" clId="{5F5FA4EF-1964-4744-9490-A3D6BDE4CFB2}" dt="2021-08-17T21:07:46.569" v="6" actId="26606"/>
          <ac:spMkLst>
            <pc:docMk/>
            <pc:sldMk cId="256188834" sldId="266"/>
            <ac:spMk id="12" creationId="{B1595A09-E336-4D1B-9B3A-06A2287A54E2}"/>
          </ac:spMkLst>
        </pc:spChg>
        <pc:picChg chg="add mod ord">
          <ac:chgData name="Boers, SMJ (Sarita)" userId="4a742992-e975-4a29-a970-44acf36915c0" providerId="ADAL" clId="{5F5FA4EF-1964-4744-9490-A3D6BDE4CFB2}" dt="2021-08-17T21:07:59.708" v="9" actId="27614"/>
          <ac:picMkLst>
            <pc:docMk/>
            <pc:sldMk cId="256188834" sldId="266"/>
            <ac:picMk id="4" creationId="{4FBB1D23-F48F-40C9-92B6-D952F8006B68}"/>
          </ac:picMkLst>
        </pc:picChg>
      </pc:sldChg>
      <pc:sldChg chg="addSp delSp modSp new mod setBg">
        <pc:chgData name="Boers, SMJ (Sarita)" userId="4a742992-e975-4a29-a970-44acf36915c0" providerId="ADAL" clId="{5F5FA4EF-1964-4744-9490-A3D6BDE4CFB2}" dt="2021-08-17T21:12:50.742" v="94" actId="20577"/>
        <pc:sldMkLst>
          <pc:docMk/>
          <pc:sldMk cId="1344879186" sldId="267"/>
        </pc:sldMkLst>
        <pc:spChg chg="del mod">
          <ac:chgData name="Boers, SMJ (Sarita)" userId="4a742992-e975-4a29-a970-44acf36915c0" providerId="ADAL" clId="{5F5FA4EF-1964-4744-9490-A3D6BDE4CFB2}" dt="2021-08-17T21:09:28.414" v="18" actId="478"/>
          <ac:spMkLst>
            <pc:docMk/>
            <pc:sldMk cId="1344879186" sldId="267"/>
            <ac:spMk id="2" creationId="{63C56AD8-1FC6-4C0A-B2A5-CCDD5517888A}"/>
          </ac:spMkLst>
        </pc:spChg>
        <pc:spChg chg="del">
          <ac:chgData name="Boers, SMJ (Sarita)" userId="4a742992-e975-4a29-a970-44acf36915c0" providerId="ADAL" clId="{5F5FA4EF-1964-4744-9490-A3D6BDE4CFB2}" dt="2021-08-17T21:09:23.998" v="16"/>
          <ac:spMkLst>
            <pc:docMk/>
            <pc:sldMk cId="1344879186" sldId="267"/>
            <ac:spMk id="3" creationId="{076D1344-CD8C-4D24-8BE8-7EFEF82EE226}"/>
          </ac:spMkLst>
        </pc:spChg>
        <pc:spChg chg="add mod">
          <ac:chgData name="Boers, SMJ (Sarita)" userId="4a742992-e975-4a29-a970-44acf36915c0" providerId="ADAL" clId="{5F5FA4EF-1964-4744-9490-A3D6BDE4CFB2}" dt="2021-08-17T21:12:50.742" v="94" actId="20577"/>
          <ac:spMkLst>
            <pc:docMk/>
            <pc:sldMk cId="1344879186" sldId="267"/>
            <ac:spMk id="6" creationId="{CCB3756B-3AAC-49F8-BE6F-B153D8B40807}"/>
          </ac:spMkLst>
        </pc:spChg>
        <pc:spChg chg="add del mod">
          <ac:chgData name="Boers, SMJ (Sarita)" userId="4a742992-e975-4a29-a970-44acf36915c0" providerId="ADAL" clId="{5F5FA4EF-1964-4744-9490-A3D6BDE4CFB2}" dt="2021-08-17T21:11:39.767" v="35" actId="478"/>
          <ac:spMkLst>
            <pc:docMk/>
            <pc:sldMk cId="1344879186" sldId="267"/>
            <ac:spMk id="12" creationId="{9FE8CB74-AC1B-4427-9B09-242D2DB0DFDF}"/>
          </ac:spMkLst>
        </pc:spChg>
        <pc:spChg chg="add">
          <ac:chgData name="Boers, SMJ (Sarita)" userId="4a742992-e975-4a29-a970-44acf36915c0" providerId="ADAL" clId="{5F5FA4EF-1964-4744-9490-A3D6BDE4CFB2}" dt="2021-08-17T21:10:45.245" v="26" actId="26606"/>
          <ac:spMkLst>
            <pc:docMk/>
            <pc:sldMk cId="1344879186" sldId="267"/>
            <ac:spMk id="71" creationId="{B4D3D850-2041-4B7C-AED9-54DA385B14F7}"/>
          </ac:spMkLst>
        </pc:spChg>
        <pc:spChg chg="add">
          <ac:chgData name="Boers, SMJ (Sarita)" userId="4a742992-e975-4a29-a970-44acf36915c0" providerId="ADAL" clId="{5F5FA4EF-1964-4744-9490-A3D6BDE4CFB2}" dt="2021-08-17T21:10:45.245" v="26" actId="26606"/>
          <ac:spMkLst>
            <pc:docMk/>
            <pc:sldMk cId="1344879186" sldId="267"/>
            <ac:spMk id="73" creationId="{B497CCB5-5FC2-473C-AFCC-2430CEF1DF71}"/>
          </ac:spMkLst>
        </pc:spChg>
        <pc:spChg chg="add">
          <ac:chgData name="Boers, SMJ (Sarita)" userId="4a742992-e975-4a29-a970-44acf36915c0" providerId="ADAL" clId="{5F5FA4EF-1964-4744-9490-A3D6BDE4CFB2}" dt="2021-08-17T21:10:45.245" v="26" actId="26606"/>
          <ac:spMkLst>
            <pc:docMk/>
            <pc:sldMk cId="1344879186" sldId="267"/>
            <ac:spMk id="75" creationId="{599C8C75-BFDF-44E7-A028-EEB5EDD58817}"/>
          </ac:spMkLst>
        </pc:spChg>
        <pc:picChg chg="add mod">
          <ac:chgData name="Boers, SMJ (Sarita)" userId="4a742992-e975-4a29-a970-44acf36915c0" providerId="ADAL" clId="{5F5FA4EF-1964-4744-9490-A3D6BDE4CFB2}" dt="2021-08-17T21:11:57.167" v="38" actId="1076"/>
          <ac:picMkLst>
            <pc:docMk/>
            <pc:sldMk cId="1344879186" sldId="267"/>
            <ac:picMk id="4" creationId="{F8B4ABBB-E39C-4C22-B46C-BD38DA4082D9}"/>
          </ac:picMkLst>
        </pc:picChg>
        <pc:picChg chg="add mod ord">
          <ac:chgData name="Boers, SMJ (Sarita)" userId="4a742992-e975-4a29-a970-44acf36915c0" providerId="ADAL" clId="{5F5FA4EF-1964-4744-9490-A3D6BDE4CFB2}" dt="2021-08-17T21:12:00.180" v="39" actId="1076"/>
          <ac:picMkLst>
            <pc:docMk/>
            <pc:sldMk cId="1344879186" sldId="267"/>
            <ac:picMk id="3074" creationId="{AD419AD2-424B-4F99-8306-22C37447FE2E}"/>
          </ac:picMkLst>
        </pc:picChg>
      </pc:sldChg>
      <pc:sldChg chg="addSp delSp modSp new mod setBg">
        <pc:chgData name="Boers, SMJ (Sarita)" userId="4a742992-e975-4a29-a970-44acf36915c0" providerId="ADAL" clId="{5F5FA4EF-1964-4744-9490-A3D6BDE4CFB2}" dt="2021-08-17T21:21:02.035" v="196" actId="20577"/>
        <pc:sldMkLst>
          <pc:docMk/>
          <pc:sldMk cId="3012259498" sldId="268"/>
        </pc:sldMkLst>
        <pc:spChg chg="del mod">
          <ac:chgData name="Boers, SMJ (Sarita)" userId="4a742992-e975-4a29-a970-44acf36915c0" providerId="ADAL" clId="{5F5FA4EF-1964-4744-9490-A3D6BDE4CFB2}" dt="2021-08-17T21:15:04.252" v="128" actId="478"/>
          <ac:spMkLst>
            <pc:docMk/>
            <pc:sldMk cId="3012259498" sldId="268"/>
            <ac:spMk id="2" creationId="{98F4FB2C-EC01-431C-A2C2-28C11095F4F9}"/>
          </ac:spMkLst>
        </pc:spChg>
        <pc:spChg chg="mod ord">
          <ac:chgData name="Boers, SMJ (Sarita)" userId="4a742992-e975-4a29-a970-44acf36915c0" providerId="ADAL" clId="{5F5FA4EF-1964-4744-9490-A3D6BDE4CFB2}" dt="2021-08-17T21:21:02.035" v="196" actId="20577"/>
          <ac:spMkLst>
            <pc:docMk/>
            <pc:sldMk cId="3012259498" sldId="268"/>
            <ac:spMk id="3" creationId="{406B5417-26DE-437C-B08C-51926FC428F4}"/>
          </ac:spMkLst>
        </pc:spChg>
        <pc:spChg chg="add mod">
          <ac:chgData name="Boers, SMJ (Sarita)" userId="4a742992-e975-4a29-a970-44acf36915c0" providerId="ADAL" clId="{5F5FA4EF-1964-4744-9490-A3D6BDE4CFB2}" dt="2021-08-17T21:19:33.309" v="167" actId="26606"/>
          <ac:spMkLst>
            <pc:docMk/>
            <pc:sldMk cId="3012259498" sldId="268"/>
            <ac:spMk id="7" creationId="{85BEDC29-245A-4D41-B07D-870C229FAA86}"/>
          </ac:spMkLst>
        </pc:spChg>
        <pc:spChg chg="add">
          <ac:chgData name="Boers, SMJ (Sarita)" userId="4a742992-e975-4a29-a970-44acf36915c0" providerId="ADAL" clId="{5F5FA4EF-1964-4744-9490-A3D6BDE4CFB2}" dt="2021-08-17T21:19:33.309" v="167" actId="26606"/>
          <ac:spMkLst>
            <pc:docMk/>
            <pc:sldMk cId="3012259498" sldId="268"/>
            <ac:spMk id="13" creationId="{6D731904-7733-45B0-902C-289497204C19}"/>
          </ac:spMkLst>
        </pc:spChg>
        <pc:spChg chg="add">
          <ac:chgData name="Boers, SMJ (Sarita)" userId="4a742992-e975-4a29-a970-44acf36915c0" providerId="ADAL" clId="{5F5FA4EF-1964-4744-9490-A3D6BDE4CFB2}" dt="2021-08-17T21:19:33.309" v="167" actId="26606"/>
          <ac:spMkLst>
            <pc:docMk/>
            <pc:sldMk cId="3012259498" sldId="268"/>
            <ac:spMk id="15" creationId="{504E6397-35D7-4AEC-9DA9-B7F6B12B88A5}"/>
          </ac:spMkLst>
        </pc:spChg>
        <pc:spChg chg="add">
          <ac:chgData name="Boers, SMJ (Sarita)" userId="4a742992-e975-4a29-a970-44acf36915c0" providerId="ADAL" clId="{5F5FA4EF-1964-4744-9490-A3D6BDE4CFB2}" dt="2021-08-17T21:19:33.309" v="167" actId="26606"/>
          <ac:spMkLst>
            <pc:docMk/>
            <pc:sldMk cId="3012259498" sldId="268"/>
            <ac:spMk id="17" creationId="{62C5A04F-2AEB-4631-8314-A8B812E1EC8E}"/>
          </ac:spMkLst>
        </pc:spChg>
        <pc:spChg chg="add">
          <ac:chgData name="Boers, SMJ (Sarita)" userId="4a742992-e975-4a29-a970-44acf36915c0" providerId="ADAL" clId="{5F5FA4EF-1964-4744-9490-A3D6BDE4CFB2}" dt="2021-08-17T21:19:33.309" v="167" actId="26606"/>
          <ac:spMkLst>
            <pc:docMk/>
            <pc:sldMk cId="3012259498" sldId="268"/>
            <ac:spMk id="19" creationId="{4B2B1C70-BF3F-41BD-871B-63D8F911F77B}"/>
          </ac:spMkLst>
        </pc:spChg>
        <pc:picChg chg="add del mod">
          <ac:chgData name="Boers, SMJ (Sarita)" userId="4a742992-e975-4a29-a970-44acf36915c0" providerId="ADAL" clId="{5F5FA4EF-1964-4744-9490-A3D6BDE4CFB2}" dt="2021-08-17T21:16:30.072" v="142" actId="21"/>
          <ac:picMkLst>
            <pc:docMk/>
            <pc:sldMk cId="3012259498" sldId="268"/>
            <ac:picMk id="4" creationId="{64897B13-85E5-4037-9895-DA49AE302D99}"/>
          </ac:picMkLst>
        </pc:picChg>
        <pc:picChg chg="add mod ord">
          <ac:chgData name="Boers, SMJ (Sarita)" userId="4a742992-e975-4a29-a970-44acf36915c0" providerId="ADAL" clId="{5F5FA4EF-1964-4744-9490-A3D6BDE4CFB2}" dt="2021-08-17T21:19:33.309" v="167" actId="26606"/>
          <ac:picMkLst>
            <pc:docMk/>
            <pc:sldMk cId="3012259498" sldId="268"/>
            <ac:picMk id="5" creationId="{485BB0EF-E9FC-4082-8466-AF727DC6A80B}"/>
          </ac:picMkLst>
        </pc:picChg>
        <pc:picChg chg="add mod">
          <ac:chgData name="Boers, SMJ (Sarita)" userId="4a742992-e975-4a29-a970-44acf36915c0" providerId="ADAL" clId="{5F5FA4EF-1964-4744-9490-A3D6BDE4CFB2}" dt="2021-08-17T21:19:33.309" v="167" actId="26606"/>
          <ac:picMkLst>
            <pc:docMk/>
            <pc:sldMk cId="3012259498" sldId="268"/>
            <ac:picMk id="8" creationId="{70E7A622-16E8-4C75-83AC-9E51DDE59DB5}"/>
          </ac:picMkLst>
        </pc:picChg>
      </pc:sldChg>
      <pc:sldChg chg="modSp new del mod">
        <pc:chgData name="Boers, SMJ (Sarita)" userId="4a742992-e975-4a29-a970-44acf36915c0" providerId="ADAL" clId="{5F5FA4EF-1964-4744-9490-A3D6BDE4CFB2}" dt="2021-08-17T21:16:20.383" v="139" actId="680"/>
        <pc:sldMkLst>
          <pc:docMk/>
          <pc:sldMk cId="1106982907" sldId="269"/>
        </pc:sldMkLst>
        <pc:spChg chg="mod">
          <ac:chgData name="Boers, SMJ (Sarita)" userId="4a742992-e975-4a29-a970-44acf36915c0" providerId="ADAL" clId="{5F5FA4EF-1964-4744-9490-A3D6BDE4CFB2}" dt="2021-08-17T21:16:19.775" v="138"/>
          <ac:spMkLst>
            <pc:docMk/>
            <pc:sldMk cId="1106982907" sldId="269"/>
            <ac:spMk id="3" creationId="{A23D0906-B86D-48F9-825B-52770AA05EF9}"/>
          </ac:spMkLst>
        </pc:spChg>
      </pc:sldChg>
      <pc:sldChg chg="addSp delSp modSp new mod setBg">
        <pc:chgData name="Boers, SMJ (Sarita)" userId="4a742992-e975-4a29-a970-44acf36915c0" providerId="ADAL" clId="{5F5FA4EF-1964-4744-9490-A3D6BDE4CFB2}" dt="2021-08-17T21:23:02.007" v="204" actId="14100"/>
        <pc:sldMkLst>
          <pc:docMk/>
          <pc:sldMk cId="2693277112" sldId="269"/>
        </pc:sldMkLst>
        <pc:spChg chg="mod ord">
          <ac:chgData name="Boers, SMJ (Sarita)" userId="4a742992-e975-4a29-a970-44acf36915c0" providerId="ADAL" clId="{5F5FA4EF-1964-4744-9490-A3D6BDE4CFB2}" dt="2021-08-17T21:21:07.837" v="198" actId="26606"/>
          <ac:spMkLst>
            <pc:docMk/>
            <pc:sldMk cId="2693277112" sldId="269"/>
            <ac:spMk id="2" creationId="{5BF546C6-A0FE-4F06-8E4C-A3C0168E021D}"/>
          </ac:spMkLst>
        </pc:spChg>
        <pc:spChg chg="del">
          <ac:chgData name="Boers, SMJ (Sarita)" userId="4a742992-e975-4a29-a970-44acf36915c0" providerId="ADAL" clId="{5F5FA4EF-1964-4744-9490-A3D6BDE4CFB2}" dt="2021-08-17T21:16:32.447" v="143"/>
          <ac:spMkLst>
            <pc:docMk/>
            <pc:sldMk cId="2693277112" sldId="269"/>
            <ac:spMk id="3" creationId="{E7D5F634-4EE6-47A3-94D9-AB7E03C69DDB}"/>
          </ac:spMkLst>
        </pc:spChg>
        <pc:spChg chg="add mod">
          <ac:chgData name="Boers, SMJ (Sarita)" userId="4a742992-e975-4a29-a970-44acf36915c0" providerId="ADAL" clId="{5F5FA4EF-1964-4744-9490-A3D6BDE4CFB2}" dt="2021-08-17T21:21:07.837" v="198" actId="26606"/>
          <ac:spMkLst>
            <pc:docMk/>
            <pc:sldMk cId="2693277112" sldId="269"/>
            <ac:spMk id="6" creationId="{A3AE9E16-0E79-4D72-96BA-C20A54E42631}"/>
          </ac:spMkLst>
        </pc:spChg>
        <pc:spChg chg="add del">
          <ac:chgData name="Boers, SMJ (Sarita)" userId="4a742992-e975-4a29-a970-44acf36915c0" providerId="ADAL" clId="{5F5FA4EF-1964-4744-9490-A3D6BDE4CFB2}" dt="2021-08-17T21:20:51.258" v="192" actId="26606"/>
          <ac:spMkLst>
            <pc:docMk/>
            <pc:sldMk cId="2693277112" sldId="269"/>
            <ac:spMk id="11" creationId="{5E8D2E83-FB3A-40E7-A9E5-7AB389D612B4}"/>
          </ac:spMkLst>
        </pc:spChg>
        <pc:spChg chg="add del">
          <ac:chgData name="Boers, SMJ (Sarita)" userId="4a742992-e975-4a29-a970-44acf36915c0" providerId="ADAL" clId="{5F5FA4EF-1964-4744-9490-A3D6BDE4CFB2}" dt="2021-08-17T21:21:07.837" v="198" actId="26606"/>
          <ac:spMkLst>
            <pc:docMk/>
            <pc:sldMk cId="2693277112" sldId="269"/>
            <ac:spMk id="13" creationId="{1CF6A1EC-BD15-42D9-A339-A3970CF7C65A}"/>
          </ac:spMkLst>
        </pc:spChg>
        <pc:spChg chg="add del">
          <ac:chgData name="Boers, SMJ (Sarita)" userId="4a742992-e975-4a29-a970-44acf36915c0" providerId="ADAL" clId="{5F5FA4EF-1964-4744-9490-A3D6BDE4CFB2}" dt="2021-08-17T21:21:07.837" v="198" actId="26606"/>
          <ac:spMkLst>
            <pc:docMk/>
            <pc:sldMk cId="2693277112" sldId="269"/>
            <ac:spMk id="14" creationId="{D5997EA8-5EFC-40CD-A85F-C3C3BC5F9EB7}"/>
          </ac:spMkLst>
        </pc:spChg>
        <pc:spChg chg="add del">
          <ac:chgData name="Boers, SMJ (Sarita)" userId="4a742992-e975-4a29-a970-44acf36915c0" providerId="ADAL" clId="{5F5FA4EF-1964-4744-9490-A3D6BDE4CFB2}" dt="2021-08-17T21:21:07.837" v="198" actId="26606"/>
          <ac:spMkLst>
            <pc:docMk/>
            <pc:sldMk cId="2693277112" sldId="269"/>
            <ac:spMk id="15" creationId="{A720C27D-5C39-492B-BD68-C220C0F838AC}"/>
          </ac:spMkLst>
        </pc:spChg>
        <pc:spChg chg="add del">
          <ac:chgData name="Boers, SMJ (Sarita)" userId="4a742992-e975-4a29-a970-44acf36915c0" providerId="ADAL" clId="{5F5FA4EF-1964-4744-9490-A3D6BDE4CFB2}" dt="2021-08-17T21:21:07.837" v="198" actId="26606"/>
          <ac:spMkLst>
            <pc:docMk/>
            <pc:sldMk cId="2693277112" sldId="269"/>
            <ac:spMk id="17" creationId="{A4F3394A-A959-460A-ACF9-5FA682C76940}"/>
          </ac:spMkLst>
        </pc:spChg>
        <pc:picChg chg="add mod">
          <ac:chgData name="Boers, SMJ (Sarita)" userId="4a742992-e975-4a29-a970-44acf36915c0" providerId="ADAL" clId="{5F5FA4EF-1964-4744-9490-A3D6BDE4CFB2}" dt="2021-08-17T21:21:07.837" v="198" actId="26606"/>
          <ac:picMkLst>
            <pc:docMk/>
            <pc:sldMk cId="2693277112" sldId="269"/>
            <ac:picMk id="4" creationId="{4848AB74-B067-4F8E-9E54-290816AD217F}"/>
          </ac:picMkLst>
        </pc:picChg>
        <pc:picChg chg="add mod modCrop">
          <ac:chgData name="Boers, SMJ (Sarita)" userId="4a742992-e975-4a29-a970-44acf36915c0" providerId="ADAL" clId="{5F5FA4EF-1964-4744-9490-A3D6BDE4CFB2}" dt="2021-08-17T21:23:02.007" v="204" actId="14100"/>
          <ac:picMkLst>
            <pc:docMk/>
            <pc:sldMk cId="2693277112" sldId="269"/>
            <ac:picMk id="7" creationId="{EAA64EB3-BA21-4F6D-813A-87B48AD7FF9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636E11B-0194-451E-943A-FB542D65C780}" type="datetimeFigureOut">
              <a:rPr lang="nl-NL" smtClean="0"/>
              <a:t>17-8-2021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424958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36E11B-0194-451E-943A-FB542D65C780}" type="datetimeFigureOut">
              <a:rPr lang="nl-NL" smtClean="0"/>
              <a:t>17-8-2021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135898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36E11B-0194-451E-943A-FB542D65C780}" type="datetimeFigureOut">
              <a:rPr lang="nl-NL" smtClean="0"/>
              <a:t>17-8-2021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374203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36E11B-0194-451E-943A-FB542D65C780}" type="datetimeFigureOut">
              <a:rPr lang="nl-NL" smtClean="0"/>
              <a:t>17-8-2021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174773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636E11B-0194-451E-943A-FB542D65C780}" type="datetimeFigureOut">
              <a:rPr lang="nl-NL" smtClean="0"/>
              <a:t>17-8-2021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317530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636E11B-0194-451E-943A-FB542D65C780}" type="datetimeFigureOut">
              <a:rPr lang="nl-NL" smtClean="0"/>
              <a:t>17-8-2021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36449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636E11B-0194-451E-943A-FB542D65C780}" type="datetimeFigureOut">
              <a:rPr lang="nl-NL" smtClean="0"/>
              <a:t>17-8-2021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192099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636E11B-0194-451E-943A-FB542D65C780}" type="datetimeFigureOut">
              <a:rPr lang="nl-NL" smtClean="0"/>
              <a:t>17-8-2021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194938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6E11B-0194-451E-943A-FB542D65C780}" type="datetimeFigureOut">
              <a:rPr lang="nl-NL" smtClean="0"/>
              <a:t>17-8-2021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302719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6E11B-0194-451E-943A-FB542D65C780}" type="datetimeFigureOut">
              <a:rPr lang="nl-NL" smtClean="0"/>
              <a:t>17-8-2021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407556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6E11B-0194-451E-943A-FB542D65C780}" type="datetimeFigureOut">
              <a:rPr lang="nl-NL" smtClean="0"/>
              <a:t>17-8-2021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CBE713-BFF4-4370-A8AB-DA79E172E5BB}" type="slidenum">
              <a:rPr lang="nl-NL" smtClean="0"/>
              <a:t>‹nr.›</a:t>
            </a:fld>
            <a:endParaRPr lang="nl-NL"/>
          </a:p>
        </p:txBody>
      </p:sp>
    </p:spTree>
    <p:extLst>
      <p:ext uri="{BB962C8B-B14F-4D97-AF65-F5344CB8AC3E}">
        <p14:creationId xmlns:p14="http://schemas.microsoft.com/office/powerpoint/2010/main" val="202571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6E11B-0194-451E-943A-FB542D65C780}" type="datetimeFigureOut">
              <a:rPr lang="nl-NL" smtClean="0"/>
              <a:t>17-8-2021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BE713-BFF4-4370-A8AB-DA79E172E5BB}" type="slidenum">
              <a:rPr lang="nl-NL" smtClean="0"/>
              <a:t>‹nr.›</a:t>
            </a:fld>
            <a:endParaRPr lang="nl-NL"/>
          </a:p>
        </p:txBody>
      </p:sp>
    </p:spTree>
    <p:extLst>
      <p:ext uri="{BB962C8B-B14F-4D97-AF65-F5344CB8AC3E}">
        <p14:creationId xmlns:p14="http://schemas.microsoft.com/office/powerpoint/2010/main" val="29132084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SSLUH_ZctM8?feature=oembed"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F6856-7026-4939-B3EA-2CA8F99EC612}"/>
              </a:ext>
            </a:extLst>
          </p:cNvPr>
          <p:cNvSpPr>
            <a:spLocks noGrp="1"/>
          </p:cNvSpPr>
          <p:nvPr>
            <p:ph type="ctrTitle"/>
          </p:nvPr>
        </p:nvSpPr>
        <p:spPr>
          <a:xfrm>
            <a:off x="1390650" y="569913"/>
            <a:ext cx="9144000" cy="2387600"/>
          </a:xfrm>
        </p:spPr>
        <p:txBody>
          <a:bodyPr/>
          <a:lstStyle/>
          <a:p>
            <a:r>
              <a:rPr lang="nl-NL" dirty="0">
                <a:solidFill>
                  <a:srgbClr val="FF6600"/>
                </a:solidFill>
              </a:rPr>
              <a:t>Bauhaus</a:t>
            </a:r>
            <a:br>
              <a:rPr lang="nl-NL" dirty="0">
                <a:solidFill>
                  <a:srgbClr val="FF6600"/>
                </a:solidFill>
              </a:rPr>
            </a:br>
            <a:r>
              <a:rPr lang="nl-NL" sz="4000" dirty="0">
                <a:solidFill>
                  <a:srgbClr val="FF6600"/>
                </a:solidFill>
              </a:rPr>
              <a:t>1919-1933</a:t>
            </a:r>
          </a:p>
        </p:txBody>
      </p:sp>
      <p:sp>
        <p:nvSpPr>
          <p:cNvPr id="3" name="Ondertitel 2">
            <a:extLst>
              <a:ext uri="{FF2B5EF4-FFF2-40B4-BE49-F238E27FC236}">
                <a16:creationId xmlns:a16="http://schemas.microsoft.com/office/drawing/2014/main" id="{65AC4EA0-576D-4567-911D-76258DDFC415}"/>
              </a:ext>
            </a:extLst>
          </p:cNvPr>
          <p:cNvSpPr>
            <a:spLocks noGrp="1"/>
          </p:cNvSpPr>
          <p:nvPr>
            <p:ph type="subTitle" idx="1"/>
          </p:nvPr>
        </p:nvSpPr>
        <p:spPr>
          <a:xfrm>
            <a:off x="1600200" y="4040188"/>
            <a:ext cx="9144000" cy="1655762"/>
          </a:xfrm>
        </p:spPr>
        <p:txBody>
          <a:bodyPr/>
          <a:lstStyle/>
          <a:p>
            <a:r>
              <a:rPr lang="nl-NL" dirty="0"/>
              <a:t>“Architecten, schilders, beeldhouwers;</a:t>
            </a:r>
          </a:p>
          <a:p>
            <a:r>
              <a:rPr lang="nl-NL" dirty="0"/>
              <a:t>wij moeten weer ambachtslieden worden!”</a:t>
            </a:r>
          </a:p>
        </p:txBody>
      </p:sp>
    </p:spTree>
    <p:extLst>
      <p:ext uri="{BB962C8B-B14F-4D97-AF65-F5344CB8AC3E}">
        <p14:creationId xmlns:p14="http://schemas.microsoft.com/office/powerpoint/2010/main" val="112572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11C822-9381-40A3-99E6-C664E2F75FEC}"/>
              </a:ext>
            </a:extLst>
          </p:cNvPr>
          <p:cNvSpPr>
            <a:spLocks noGrp="1"/>
          </p:cNvSpPr>
          <p:nvPr>
            <p:ph type="title"/>
          </p:nvPr>
        </p:nvSpPr>
        <p:spPr>
          <a:xfrm>
            <a:off x="572493" y="238539"/>
            <a:ext cx="11018520" cy="1434415"/>
          </a:xfrm>
        </p:spPr>
        <p:txBody>
          <a:bodyPr anchor="b">
            <a:normAutofit/>
          </a:bodyPr>
          <a:lstStyle/>
          <a:p>
            <a:r>
              <a:rPr lang="nl-NL" sz="5400"/>
              <a:t>Architectuur</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10DD74-EF91-40FA-8422-15701137B421}"/>
              </a:ext>
            </a:extLst>
          </p:cNvPr>
          <p:cNvSpPr>
            <a:spLocks noGrp="1"/>
          </p:cNvSpPr>
          <p:nvPr>
            <p:ph idx="1"/>
          </p:nvPr>
        </p:nvSpPr>
        <p:spPr>
          <a:xfrm>
            <a:off x="572493" y="2071316"/>
            <a:ext cx="6713552" cy="4119172"/>
          </a:xfrm>
        </p:spPr>
        <p:txBody>
          <a:bodyPr anchor="t">
            <a:normAutofit/>
          </a:bodyPr>
          <a:lstStyle/>
          <a:p>
            <a:r>
              <a:rPr lang="nl-NL" sz="1900" b="0" i="0" dirty="0">
                <a:effectLst/>
              </a:rPr>
              <a:t>De heldere vormgeving van het Bauhaus met </a:t>
            </a:r>
            <a:r>
              <a:rPr lang="nl-NL" sz="1900" b="0" i="0" dirty="0">
                <a:solidFill>
                  <a:srgbClr val="FFFF00"/>
                </a:solidFill>
                <a:effectLst/>
              </a:rPr>
              <a:t>glazen gevels </a:t>
            </a:r>
            <a:r>
              <a:rPr lang="nl-NL" sz="1900" b="0" i="0" dirty="0">
                <a:effectLst/>
              </a:rPr>
              <a:t>werd een voorbeeld van </a:t>
            </a:r>
            <a:r>
              <a:rPr lang="nl-NL" sz="1900" b="0" i="0" dirty="0">
                <a:solidFill>
                  <a:srgbClr val="FFFF00"/>
                </a:solidFill>
                <a:effectLst/>
              </a:rPr>
              <a:t>functionele, moderne architectuur</a:t>
            </a:r>
            <a:r>
              <a:rPr lang="nl-NL" sz="1900" b="0" i="0" dirty="0">
                <a:effectLst/>
              </a:rPr>
              <a:t>.</a:t>
            </a:r>
          </a:p>
          <a:p>
            <a:r>
              <a:rPr lang="nl-NL" sz="1900" b="0" i="0" dirty="0">
                <a:effectLst/>
              </a:rPr>
              <a:t>Gebouwen werden </a:t>
            </a:r>
            <a:r>
              <a:rPr lang="nl-NL" sz="1900" b="0" i="0" dirty="0">
                <a:solidFill>
                  <a:srgbClr val="FFFF00"/>
                </a:solidFill>
                <a:effectLst/>
              </a:rPr>
              <a:t>compleet opgeleverd</a:t>
            </a:r>
            <a:r>
              <a:rPr lang="nl-NL" sz="1900" b="0" i="0" dirty="0">
                <a:effectLst/>
              </a:rPr>
              <a:t>, inclusief meubels, lampen en stoffering.</a:t>
            </a:r>
          </a:p>
          <a:p>
            <a:r>
              <a:rPr lang="nl-NL" sz="1900" dirty="0"/>
              <a:t>Niet alleen esthetisch verantwoord bouwen &gt; ook </a:t>
            </a:r>
            <a:r>
              <a:rPr lang="nl-NL" sz="1900" dirty="0">
                <a:solidFill>
                  <a:srgbClr val="FFFF00"/>
                </a:solidFill>
              </a:rPr>
              <a:t>betaalbaar</a:t>
            </a:r>
            <a:r>
              <a:rPr lang="nl-NL" sz="1900" dirty="0"/>
              <a:t> goede woningen.</a:t>
            </a:r>
          </a:p>
          <a:p>
            <a:endParaRPr lang="nl-NL" sz="1900" dirty="0"/>
          </a:p>
          <a:p>
            <a:r>
              <a:rPr lang="nl-NL" sz="1900" dirty="0"/>
              <a:t>Onder leiding van architect </a:t>
            </a:r>
            <a:r>
              <a:rPr lang="nl-NL" sz="1900" b="1" u="sng" dirty="0"/>
              <a:t>Ludwig Mies van der Rohe </a:t>
            </a:r>
            <a:r>
              <a:rPr lang="nl-NL" sz="1900" dirty="0"/>
              <a:t>ontwikkelde </a:t>
            </a:r>
            <a:r>
              <a:rPr lang="nl-NL" sz="1900" dirty="0">
                <a:solidFill>
                  <a:srgbClr val="FF6600"/>
                </a:solidFill>
              </a:rPr>
              <a:t>het nieuwe bouwen</a:t>
            </a:r>
            <a:r>
              <a:rPr lang="nl-NL" sz="1900" dirty="0"/>
              <a:t>: moderne, functionele bouwkunst. In enkele jaren verspreidde de stijl zich over Europa en naar andere werelddelen. De bouwwijze werd bekend als de </a:t>
            </a:r>
            <a:r>
              <a:rPr lang="nl-NL" sz="1900" dirty="0">
                <a:solidFill>
                  <a:srgbClr val="FF6600"/>
                </a:solidFill>
              </a:rPr>
              <a:t>Internationale Stijl.</a:t>
            </a:r>
          </a:p>
          <a:p>
            <a:pPr marL="0" indent="0">
              <a:buNone/>
            </a:pPr>
            <a:endParaRPr lang="nl-NL" sz="1900" b="1" i="0" dirty="0">
              <a:effectLst/>
            </a:endParaRPr>
          </a:p>
          <a:p>
            <a:pPr marL="0" indent="0">
              <a:buNone/>
            </a:pPr>
            <a:endParaRPr lang="nl-NL" sz="1900" dirty="0"/>
          </a:p>
        </p:txBody>
      </p:sp>
      <p:pic>
        <p:nvPicPr>
          <p:cNvPr id="4" name="Afbeelding 3">
            <a:extLst>
              <a:ext uri="{FF2B5EF4-FFF2-40B4-BE49-F238E27FC236}">
                <a16:creationId xmlns:a16="http://schemas.microsoft.com/office/drawing/2014/main" id="{2A5EA09B-1ACE-4124-BDCD-CD7F09587D75}"/>
              </a:ext>
            </a:extLst>
          </p:cNvPr>
          <p:cNvPicPr>
            <a:picLocks noChangeAspect="1"/>
          </p:cNvPicPr>
          <p:nvPr/>
        </p:nvPicPr>
        <p:blipFill rotWithShape="1">
          <a:blip r:embed="rId2"/>
          <a:srcRect l="22297" r="21664" b="2"/>
          <a:stretch/>
        </p:blipFill>
        <p:spPr>
          <a:xfrm>
            <a:off x="7675658" y="2093976"/>
            <a:ext cx="3941064" cy="4096512"/>
          </a:xfrm>
          <a:prstGeom prst="rect">
            <a:avLst/>
          </a:prstGeom>
        </p:spPr>
      </p:pic>
    </p:spTree>
    <p:extLst>
      <p:ext uri="{BB962C8B-B14F-4D97-AF65-F5344CB8AC3E}">
        <p14:creationId xmlns:p14="http://schemas.microsoft.com/office/powerpoint/2010/main" val="274666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32E336-8E6C-45F5-AE5E-33DFD02ECEF4}"/>
              </a:ext>
            </a:extLst>
          </p:cNvPr>
          <p:cNvSpPr>
            <a:spLocks noGrp="1"/>
          </p:cNvSpPr>
          <p:nvPr>
            <p:ph type="title"/>
          </p:nvPr>
        </p:nvSpPr>
        <p:spPr>
          <a:xfrm>
            <a:off x="640080" y="4777739"/>
            <a:ext cx="3418990" cy="1412119"/>
          </a:xfrm>
        </p:spPr>
        <p:txBody>
          <a:bodyPr>
            <a:normAutofit/>
          </a:bodyPr>
          <a:lstStyle/>
          <a:p>
            <a:r>
              <a:rPr lang="nl-NL" sz="2800" dirty="0"/>
              <a:t>LUDWIG MIES VAN DER ROHE – </a:t>
            </a:r>
            <a:br>
              <a:rPr lang="nl-NL" sz="2800" dirty="0"/>
            </a:br>
            <a:r>
              <a:rPr lang="nl-NL" sz="2800" dirty="0" err="1">
                <a:solidFill>
                  <a:srgbClr val="FF6600"/>
                </a:solidFill>
              </a:rPr>
              <a:t>Less</a:t>
            </a:r>
            <a:r>
              <a:rPr lang="nl-NL" sz="2800" dirty="0">
                <a:solidFill>
                  <a:srgbClr val="FF6600"/>
                </a:solidFill>
              </a:rPr>
              <a:t> is more</a:t>
            </a:r>
          </a:p>
        </p:txBody>
      </p:sp>
      <p:pic>
        <p:nvPicPr>
          <p:cNvPr id="4" name="Afbeelding 3" descr="Afbeelding met boom, gras, buiten, groen&#10;&#10;Automatisch gegenereerde beschrijving">
            <a:extLst>
              <a:ext uri="{FF2B5EF4-FFF2-40B4-BE49-F238E27FC236}">
                <a16:creationId xmlns:a16="http://schemas.microsoft.com/office/drawing/2014/main" id="{4FBB1D23-F48F-40C9-92B6-D952F8006B68}"/>
              </a:ext>
            </a:extLst>
          </p:cNvPr>
          <p:cNvPicPr>
            <a:picLocks noChangeAspect="1"/>
          </p:cNvPicPr>
          <p:nvPr/>
        </p:nvPicPr>
        <p:blipFill rotWithShape="1">
          <a:blip r:embed="rId2"/>
          <a:srcRect t="1254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B6AE4EC-9F36-4D9C-AD0E-FE736207BFC5}"/>
              </a:ext>
            </a:extLst>
          </p:cNvPr>
          <p:cNvSpPr>
            <a:spLocks noGrp="1"/>
          </p:cNvSpPr>
          <p:nvPr>
            <p:ph idx="1"/>
          </p:nvPr>
        </p:nvSpPr>
        <p:spPr>
          <a:xfrm>
            <a:off x="4654294" y="4777739"/>
            <a:ext cx="6897626" cy="1399223"/>
          </a:xfrm>
        </p:spPr>
        <p:txBody>
          <a:bodyPr anchor="ctr">
            <a:normAutofit/>
          </a:bodyPr>
          <a:lstStyle/>
          <a:p>
            <a:r>
              <a:rPr lang="en-US" sz="2200" dirty="0"/>
              <a:t>Farnsworth house in Piano, Illinois</a:t>
            </a:r>
          </a:p>
        </p:txBody>
      </p:sp>
    </p:spTree>
    <p:extLst>
      <p:ext uri="{BB962C8B-B14F-4D97-AF65-F5344CB8AC3E}">
        <p14:creationId xmlns:p14="http://schemas.microsoft.com/office/powerpoint/2010/main" val="25618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Ludwig Mies van der Rohe - Wikipedia">
            <a:extLst>
              <a:ext uri="{FF2B5EF4-FFF2-40B4-BE49-F238E27FC236}">
                <a16:creationId xmlns:a16="http://schemas.microsoft.com/office/drawing/2014/main" id="{AD419AD2-424B-4F99-8306-22C37447FE2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5941" b="1833"/>
          <a:stretch/>
        </p:blipFill>
        <p:spPr bwMode="auto">
          <a:xfrm>
            <a:off x="608521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descr="Afbeelding met lucht, buiten, gebouw, wit&#10;&#10;Automatisch gegenereerde beschrijving">
            <a:extLst>
              <a:ext uri="{FF2B5EF4-FFF2-40B4-BE49-F238E27FC236}">
                <a16:creationId xmlns:a16="http://schemas.microsoft.com/office/drawing/2014/main" id="{F8B4ABBB-E39C-4C22-B46C-BD38DA4082D9}"/>
              </a:ext>
            </a:extLst>
          </p:cNvPr>
          <p:cNvPicPr>
            <a:picLocks noGrp="1" noChangeAspect="1"/>
          </p:cNvPicPr>
          <p:nvPr>
            <p:ph idx="1"/>
          </p:nvPr>
        </p:nvPicPr>
        <p:blipFill rotWithShape="1">
          <a:blip r:embed="rId3"/>
          <a:srcRect t="10000"/>
          <a:stretch/>
        </p:blipFill>
        <p:spPr>
          <a:xfrm>
            <a:off x="-21599" y="0"/>
            <a:ext cx="6096000" cy="6857990"/>
          </a:xfrm>
          <a:prstGeom prst="rect">
            <a:avLst/>
          </a:prstGeom>
        </p:spPr>
      </p:pic>
      <p:sp>
        <p:nvSpPr>
          <p:cNvPr id="73" name="Rectangle 7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CCB3756B-3AAC-49F8-BE6F-B153D8B40807}"/>
              </a:ext>
            </a:extLst>
          </p:cNvPr>
          <p:cNvSpPr txBox="1"/>
          <p:nvPr/>
        </p:nvSpPr>
        <p:spPr>
          <a:xfrm>
            <a:off x="4286858" y="2761554"/>
            <a:ext cx="3618284" cy="1345720"/>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b="1" kern="1200" dirty="0" err="1">
                <a:solidFill>
                  <a:schemeClr val="bg1"/>
                </a:solidFill>
                <a:latin typeface="+mj-lt"/>
                <a:ea typeface="+mj-ea"/>
                <a:cs typeface="+mj-cs"/>
              </a:rPr>
              <a:t>Skeletbouw</a:t>
            </a:r>
            <a:endParaRPr lang="en-US" b="1" kern="1200" dirty="0">
              <a:solidFill>
                <a:schemeClr val="bg1"/>
              </a:solidFill>
              <a:latin typeface="+mj-lt"/>
              <a:ea typeface="+mj-ea"/>
              <a:cs typeface="+mj-cs"/>
            </a:endParaRPr>
          </a:p>
          <a:p>
            <a:pPr algn="ctr" defTabSz="914400">
              <a:lnSpc>
                <a:spcPct val="90000"/>
              </a:lnSpc>
              <a:spcBef>
                <a:spcPct val="0"/>
              </a:spcBef>
              <a:spcAft>
                <a:spcPts val="600"/>
              </a:spcAft>
            </a:pPr>
            <a:r>
              <a:rPr lang="en-US" kern="1200" dirty="0">
                <a:solidFill>
                  <a:srgbClr val="080808"/>
                </a:solidFill>
                <a:latin typeface="+mj-lt"/>
                <a:ea typeface="+mj-ea"/>
                <a:cs typeface="+mj-cs"/>
              </a:rPr>
              <a:t>860–880 Lake Shore Drive, Chicago, Illinois, Ludwig </a:t>
            </a:r>
            <a:r>
              <a:rPr lang="en-US" kern="1200" dirty="0" err="1">
                <a:solidFill>
                  <a:srgbClr val="080808"/>
                </a:solidFill>
                <a:latin typeface="+mj-lt"/>
                <a:ea typeface="+mj-ea"/>
                <a:cs typeface="+mj-cs"/>
              </a:rPr>
              <a:t>Mies</a:t>
            </a:r>
            <a:r>
              <a:rPr lang="en-US" kern="1200" dirty="0">
                <a:solidFill>
                  <a:srgbClr val="080808"/>
                </a:solidFill>
                <a:latin typeface="+mj-lt"/>
                <a:ea typeface="+mj-ea"/>
                <a:cs typeface="+mj-cs"/>
              </a:rPr>
              <a:t> van der Rohe</a:t>
            </a:r>
          </a:p>
        </p:txBody>
      </p:sp>
      <p:sp>
        <p:nvSpPr>
          <p:cNvPr id="75" name="Frame 7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487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85BEDC29-245A-4D41-B07D-870C229FAA86}"/>
              </a:ext>
            </a:extLst>
          </p:cNvPr>
          <p:cNvSpPr txBox="1"/>
          <p:nvPr/>
        </p:nvSpPr>
        <p:spPr>
          <a:xfrm>
            <a:off x="1051560" y="4440602"/>
            <a:ext cx="3538728" cy="16459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kern="1200" dirty="0">
                <a:solidFill>
                  <a:schemeClr val="tx1"/>
                </a:solidFill>
                <a:latin typeface="+mj-lt"/>
                <a:ea typeface="+mj-ea"/>
                <a:cs typeface="+mj-cs"/>
              </a:rPr>
              <a:t>Het </a:t>
            </a:r>
            <a:r>
              <a:rPr lang="en-US" sz="2700" kern="1200" dirty="0" err="1">
                <a:solidFill>
                  <a:schemeClr val="tx1"/>
                </a:solidFill>
                <a:latin typeface="+mj-lt"/>
                <a:ea typeface="+mj-ea"/>
                <a:cs typeface="+mj-cs"/>
              </a:rPr>
              <a:t>minimalistisch</a:t>
            </a:r>
            <a:r>
              <a:rPr lang="en-US" sz="2700" kern="1200" dirty="0">
                <a:solidFill>
                  <a:schemeClr val="tx1"/>
                </a:solidFill>
                <a:latin typeface="+mj-lt"/>
                <a:ea typeface="+mj-ea"/>
                <a:cs typeface="+mj-cs"/>
              </a:rPr>
              <a:t> motto "Less is more" </a:t>
            </a:r>
            <a:r>
              <a:rPr lang="en-US" sz="2700" kern="1200" dirty="0" err="1">
                <a:solidFill>
                  <a:schemeClr val="tx1"/>
                </a:solidFill>
                <a:latin typeface="+mj-lt"/>
                <a:ea typeface="+mj-ea"/>
                <a:cs typeface="+mj-cs"/>
              </a:rPr>
              <a:t>vatte</a:t>
            </a:r>
            <a:r>
              <a:rPr lang="en-US" sz="2700" kern="1200" dirty="0">
                <a:solidFill>
                  <a:schemeClr val="tx1"/>
                </a:solidFill>
                <a:latin typeface="+mj-lt"/>
                <a:ea typeface="+mj-ea"/>
                <a:cs typeface="+mj-cs"/>
              </a:rPr>
              <a:t> </a:t>
            </a:r>
            <a:r>
              <a:rPr lang="en-US" sz="2700" kern="1200" dirty="0" err="1">
                <a:solidFill>
                  <a:schemeClr val="tx1"/>
                </a:solidFill>
                <a:latin typeface="+mj-lt"/>
                <a:ea typeface="+mj-ea"/>
                <a:cs typeface="+mj-cs"/>
              </a:rPr>
              <a:t>zijn</a:t>
            </a:r>
            <a:r>
              <a:rPr lang="en-US" sz="2700" kern="1200" dirty="0">
                <a:solidFill>
                  <a:schemeClr val="tx1"/>
                </a:solidFill>
                <a:latin typeface="+mj-lt"/>
                <a:ea typeface="+mj-ea"/>
                <a:cs typeface="+mj-cs"/>
              </a:rPr>
              <a:t> </a:t>
            </a:r>
            <a:r>
              <a:rPr lang="en-US" sz="2700" kern="1200" dirty="0" err="1">
                <a:solidFill>
                  <a:schemeClr val="tx1"/>
                </a:solidFill>
                <a:latin typeface="+mj-lt"/>
                <a:ea typeface="+mj-ea"/>
                <a:cs typeface="+mj-cs"/>
              </a:rPr>
              <a:t>stijl</a:t>
            </a:r>
            <a:r>
              <a:rPr lang="en-US" sz="2700" kern="1200" dirty="0">
                <a:solidFill>
                  <a:schemeClr val="tx1"/>
                </a:solidFill>
                <a:latin typeface="+mj-lt"/>
                <a:ea typeface="+mj-ea"/>
                <a:cs typeface="+mj-cs"/>
              </a:rPr>
              <a:t> </a:t>
            </a:r>
            <a:r>
              <a:rPr lang="en-US" sz="2700" kern="1200" dirty="0" err="1">
                <a:solidFill>
                  <a:schemeClr val="tx1"/>
                </a:solidFill>
                <a:latin typeface="+mj-lt"/>
                <a:ea typeface="+mj-ea"/>
                <a:cs typeface="+mj-cs"/>
              </a:rPr>
              <a:t>goed</a:t>
            </a:r>
            <a:r>
              <a:rPr lang="en-US" sz="2700" kern="1200" dirty="0">
                <a:solidFill>
                  <a:schemeClr val="tx1"/>
                </a:solidFill>
                <a:latin typeface="+mj-lt"/>
                <a:ea typeface="+mj-ea"/>
                <a:cs typeface="+mj-cs"/>
              </a:rPr>
              <a:t> </a:t>
            </a:r>
            <a:r>
              <a:rPr lang="en-US" sz="2700" kern="1200" dirty="0" err="1">
                <a:solidFill>
                  <a:schemeClr val="tx1"/>
                </a:solidFill>
                <a:latin typeface="+mj-lt"/>
                <a:ea typeface="+mj-ea"/>
                <a:cs typeface="+mj-cs"/>
              </a:rPr>
              <a:t>samen</a:t>
            </a:r>
            <a:r>
              <a:rPr lang="en-US" sz="2700" kern="1200" dirty="0">
                <a:solidFill>
                  <a:schemeClr val="tx1"/>
                </a:solidFill>
                <a:latin typeface="+mj-lt"/>
                <a:ea typeface="+mj-ea"/>
                <a:cs typeface="+mj-cs"/>
              </a:rPr>
              <a:t>.</a:t>
            </a:r>
          </a:p>
        </p:txBody>
      </p:sp>
      <p:pic>
        <p:nvPicPr>
          <p:cNvPr id="8" name="Afbeelding 7">
            <a:extLst>
              <a:ext uri="{FF2B5EF4-FFF2-40B4-BE49-F238E27FC236}">
                <a16:creationId xmlns:a16="http://schemas.microsoft.com/office/drawing/2014/main" id="{70E7A622-16E8-4C75-83AC-9E51DDE59D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0038" r="-2" b="18604"/>
          <a:stretch/>
        </p:blipFill>
        <p:spPr>
          <a:xfrm>
            <a:off x="6" y="10"/>
            <a:ext cx="4884383" cy="3995918"/>
          </a:xfrm>
          <a:prstGeom prst="rect">
            <a:avLst/>
          </a:prstGeom>
        </p:spPr>
      </p:pic>
      <p:pic>
        <p:nvPicPr>
          <p:cNvPr id="5" name="Afbeelding 4">
            <a:extLst>
              <a:ext uri="{FF2B5EF4-FFF2-40B4-BE49-F238E27FC236}">
                <a16:creationId xmlns:a16="http://schemas.microsoft.com/office/drawing/2014/main" id="{485BB0EF-E9FC-4082-8466-AF727DC6A80B}"/>
              </a:ext>
            </a:extLst>
          </p:cNvPr>
          <p:cNvPicPr>
            <a:picLocks noChangeAspect="1"/>
          </p:cNvPicPr>
          <p:nvPr/>
        </p:nvPicPr>
        <p:blipFill rotWithShape="1">
          <a:blip r:embed="rId3"/>
          <a:srcRect r="1" b="28478"/>
          <a:stretch/>
        </p:blipFill>
        <p:spPr>
          <a:xfrm>
            <a:off x="5074877" y="10"/>
            <a:ext cx="7117118" cy="3995918"/>
          </a:xfrm>
          <a:prstGeom prst="rect">
            <a:avLst/>
          </a:prstGeom>
        </p:spPr>
      </p:pic>
      <p:sp>
        <p:nvSpPr>
          <p:cNvPr id="17" name="Rectangle 16">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06B5417-26DE-437C-B08C-51926FC428F4}"/>
              </a:ext>
            </a:extLst>
          </p:cNvPr>
          <p:cNvSpPr>
            <a:spLocks noGrp="1"/>
          </p:cNvSpPr>
          <p:nvPr>
            <p:ph idx="1"/>
          </p:nvPr>
        </p:nvSpPr>
        <p:spPr>
          <a:xfrm>
            <a:off x="5250688" y="4440602"/>
            <a:ext cx="6386896" cy="1645920"/>
          </a:xfrm>
        </p:spPr>
        <p:txBody>
          <a:bodyPr vert="horz" lIns="91440" tIns="45720" rIns="91440" bIns="45720" rtlCol="0" anchor="ctr">
            <a:noAutofit/>
          </a:bodyPr>
          <a:lstStyle/>
          <a:p>
            <a:r>
              <a:rPr lang="en-US" sz="1800" dirty="0" err="1"/>
              <a:t>Geestelijke</a:t>
            </a:r>
            <a:r>
              <a:rPr lang="en-US" sz="1800" dirty="0"/>
              <a:t> </a:t>
            </a:r>
            <a:r>
              <a:rPr lang="en-US" sz="1800" dirty="0" err="1"/>
              <a:t>vader</a:t>
            </a:r>
            <a:r>
              <a:rPr lang="en-US" sz="1800" dirty="0"/>
              <a:t> van de </a:t>
            </a:r>
            <a:r>
              <a:rPr lang="en-US" sz="1800" dirty="0" err="1"/>
              <a:t>standaard-wolkenkrabber</a:t>
            </a:r>
            <a:r>
              <a:rPr lang="en-US" sz="1800" dirty="0"/>
              <a:t>.</a:t>
            </a:r>
          </a:p>
          <a:p>
            <a:r>
              <a:rPr lang="en-US" sz="1800" dirty="0"/>
              <a:t>De </a:t>
            </a:r>
            <a:r>
              <a:rPr lang="en-US" sz="1800" dirty="0" err="1"/>
              <a:t>gevel</a:t>
            </a:r>
            <a:r>
              <a:rPr lang="en-US" sz="1800" dirty="0"/>
              <a:t> had </a:t>
            </a:r>
            <a:r>
              <a:rPr lang="en-US" sz="1800" dirty="0" err="1"/>
              <a:t>geen</a:t>
            </a:r>
            <a:r>
              <a:rPr lang="en-US" sz="1800" dirty="0"/>
              <a:t> </a:t>
            </a:r>
            <a:r>
              <a:rPr lang="en-US" sz="1800" dirty="0" err="1"/>
              <a:t>dragende</a:t>
            </a:r>
            <a:r>
              <a:rPr lang="en-US" sz="1800" dirty="0"/>
              <a:t> </a:t>
            </a:r>
            <a:r>
              <a:rPr lang="en-US" sz="1800" dirty="0" err="1"/>
              <a:t>functie</a:t>
            </a:r>
            <a:r>
              <a:rPr lang="en-US" sz="1800" dirty="0"/>
              <a:t> </a:t>
            </a:r>
            <a:r>
              <a:rPr lang="en-US" sz="1800" dirty="0" err="1"/>
              <a:t>meer</a:t>
            </a:r>
            <a:r>
              <a:rPr lang="en-US" sz="1800" dirty="0"/>
              <a:t>: het </a:t>
            </a:r>
            <a:r>
              <a:rPr lang="en-US" sz="1800" dirty="0" err="1"/>
              <a:t>gebouw</a:t>
            </a:r>
            <a:r>
              <a:rPr lang="en-US" sz="1800" dirty="0"/>
              <a:t> </a:t>
            </a:r>
            <a:r>
              <a:rPr lang="en-US" sz="1800" dirty="0" err="1"/>
              <a:t>werd</a:t>
            </a:r>
            <a:r>
              <a:rPr lang="en-US" sz="1800" dirty="0"/>
              <a:t> </a:t>
            </a:r>
            <a:r>
              <a:rPr lang="en-US" sz="1800" dirty="0" err="1"/>
              <a:t>gedragen</a:t>
            </a:r>
            <a:r>
              <a:rPr lang="en-US" sz="1800" dirty="0"/>
              <a:t> door </a:t>
            </a:r>
            <a:r>
              <a:rPr lang="en-US" sz="1800" dirty="0" err="1"/>
              <a:t>een</a:t>
            </a:r>
            <a:r>
              <a:rPr lang="en-US" sz="1800" dirty="0"/>
              <a:t> "intern" </a:t>
            </a:r>
            <a:r>
              <a:rPr lang="en-US" sz="1800" dirty="0" err="1"/>
              <a:t>geraamte</a:t>
            </a:r>
            <a:r>
              <a:rPr lang="en-US" sz="1800" dirty="0"/>
              <a:t>. </a:t>
            </a:r>
          </a:p>
          <a:p>
            <a:r>
              <a:rPr lang="en-US" sz="1800" dirty="0"/>
              <a:t>De </a:t>
            </a:r>
            <a:r>
              <a:rPr lang="en-US" sz="1800" dirty="0" err="1"/>
              <a:t>afwezigheid</a:t>
            </a:r>
            <a:r>
              <a:rPr lang="en-US" sz="1800" dirty="0"/>
              <a:t> van </a:t>
            </a:r>
            <a:r>
              <a:rPr lang="en-US" sz="1800" dirty="0" err="1"/>
              <a:t>ornamenten</a:t>
            </a:r>
            <a:r>
              <a:rPr lang="en-US" sz="1800" dirty="0"/>
              <a:t> &gt;  </a:t>
            </a:r>
            <a:r>
              <a:rPr lang="en-US" sz="1800" dirty="0" err="1"/>
              <a:t>breuk</a:t>
            </a:r>
            <a:r>
              <a:rPr lang="en-US" sz="1800" dirty="0"/>
              <a:t> met de </a:t>
            </a:r>
            <a:r>
              <a:rPr lang="en-US" sz="1800" dirty="0" err="1"/>
              <a:t>traditie</a:t>
            </a:r>
            <a:r>
              <a:rPr lang="en-US" sz="1800" dirty="0"/>
              <a:t>.</a:t>
            </a:r>
          </a:p>
        </p:txBody>
      </p:sp>
    </p:spTree>
    <p:extLst>
      <p:ext uri="{BB962C8B-B14F-4D97-AF65-F5344CB8AC3E}">
        <p14:creationId xmlns:p14="http://schemas.microsoft.com/office/powerpoint/2010/main" val="301225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546C6-A0FE-4F06-8E4C-A3C0168E021D}"/>
              </a:ext>
            </a:extLst>
          </p:cNvPr>
          <p:cNvSpPr>
            <a:spLocks noGrp="1"/>
          </p:cNvSpPr>
          <p:nvPr>
            <p:ph type="title"/>
          </p:nvPr>
        </p:nvSpPr>
        <p:spPr>
          <a:xfrm>
            <a:off x="838200" y="205148"/>
            <a:ext cx="10515600" cy="1325563"/>
          </a:xfrm>
        </p:spPr>
        <p:txBody>
          <a:bodyPr>
            <a:normAutofit/>
          </a:bodyPr>
          <a:lstStyle/>
          <a:p>
            <a:r>
              <a:rPr lang="nl-NL" sz="2800" i="0">
                <a:solidFill>
                  <a:srgbClr val="FFFFFF"/>
                </a:solidFill>
                <a:effectLst/>
                <a:latin typeface="+mn-lt"/>
              </a:rPr>
              <a:t>Design</a:t>
            </a:r>
            <a:endParaRPr lang="nl-NL" sz="2800" dirty="0">
              <a:latin typeface="+mn-lt"/>
            </a:endParaRPr>
          </a:p>
        </p:txBody>
      </p:sp>
      <p:pic>
        <p:nvPicPr>
          <p:cNvPr id="4" name="Tijdelijke aanduiding voor inhoud 3">
            <a:extLst>
              <a:ext uri="{FF2B5EF4-FFF2-40B4-BE49-F238E27FC236}">
                <a16:creationId xmlns:a16="http://schemas.microsoft.com/office/drawing/2014/main" id="{4848AB74-B067-4F8E-9E54-290816AD217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10598" y="2596673"/>
            <a:ext cx="5631385" cy="3337401"/>
          </a:xfrm>
          <a:prstGeom prst="rect">
            <a:avLst/>
          </a:prstGeom>
        </p:spPr>
      </p:pic>
      <p:sp>
        <p:nvSpPr>
          <p:cNvPr id="6" name="Tekstvak 5">
            <a:extLst>
              <a:ext uri="{FF2B5EF4-FFF2-40B4-BE49-F238E27FC236}">
                <a16:creationId xmlns:a16="http://schemas.microsoft.com/office/drawing/2014/main" id="{A3AE9E16-0E79-4D72-96BA-C20A54E42631}"/>
              </a:ext>
            </a:extLst>
          </p:cNvPr>
          <p:cNvSpPr txBox="1"/>
          <p:nvPr/>
        </p:nvSpPr>
        <p:spPr>
          <a:xfrm>
            <a:off x="838200" y="1271111"/>
            <a:ext cx="10334625" cy="923330"/>
          </a:xfrm>
          <a:prstGeom prst="rect">
            <a:avLst/>
          </a:prstGeom>
          <a:noFill/>
        </p:spPr>
        <p:txBody>
          <a:bodyPr wrap="square">
            <a:spAutoFit/>
          </a:bodyPr>
          <a:lstStyle/>
          <a:p>
            <a:r>
              <a:rPr lang="nl-NL"/>
              <a:t>Ludwig Mies van der Rohe ontwierp niet alleen gebouwen, ook in samenwerking met Lilly Reich, een aantal bekende stoelen. Ondere andere de bekende </a:t>
            </a:r>
            <a:r>
              <a:rPr lang="nl-NL">
                <a:solidFill>
                  <a:srgbClr val="FFFF00"/>
                </a:solidFill>
              </a:rPr>
              <a:t>'Barcelona Stoel</a:t>
            </a:r>
            <a:r>
              <a:rPr lang="nl-NL"/>
              <a:t>', ontworpen ter gelegenheid van de wereldtentoonstelling in Barcelona in 1929, is van zijn hand.</a:t>
            </a:r>
            <a:endParaRPr lang="nl-NL" dirty="0"/>
          </a:p>
        </p:txBody>
      </p:sp>
      <p:pic>
        <p:nvPicPr>
          <p:cNvPr id="7" name="Afbeelding 6">
            <a:extLst>
              <a:ext uri="{FF2B5EF4-FFF2-40B4-BE49-F238E27FC236}">
                <a16:creationId xmlns:a16="http://schemas.microsoft.com/office/drawing/2014/main" id="{EAA64EB3-BA21-4F6D-813A-87B48AD7FF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719"/>
          <a:stretch/>
        </p:blipFill>
        <p:spPr>
          <a:xfrm>
            <a:off x="6979603" y="2596673"/>
            <a:ext cx="4341710" cy="3337400"/>
          </a:xfrm>
          <a:prstGeom prst="rect">
            <a:avLst/>
          </a:prstGeom>
        </p:spPr>
      </p:pic>
    </p:spTree>
    <p:extLst>
      <p:ext uri="{BB962C8B-B14F-4D97-AF65-F5344CB8AC3E}">
        <p14:creationId xmlns:p14="http://schemas.microsoft.com/office/powerpoint/2010/main" val="269327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00F001F-06FF-43A2-A818-479552D0931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4022" y="1736678"/>
            <a:ext cx="8602517" cy="4884247"/>
          </a:xfrm>
        </p:spPr>
      </p:pic>
      <p:sp>
        <p:nvSpPr>
          <p:cNvPr id="6" name="Ovaal 5">
            <a:extLst>
              <a:ext uri="{FF2B5EF4-FFF2-40B4-BE49-F238E27FC236}">
                <a16:creationId xmlns:a16="http://schemas.microsoft.com/office/drawing/2014/main" id="{B8D79491-C1E0-4B93-A108-BD94BE2E9AE1}"/>
              </a:ext>
            </a:extLst>
          </p:cNvPr>
          <p:cNvSpPr/>
          <p:nvPr/>
        </p:nvSpPr>
        <p:spPr>
          <a:xfrm>
            <a:off x="5379720" y="5575300"/>
            <a:ext cx="985519" cy="6299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26" name="Picture 2">
            <a:extLst>
              <a:ext uri="{FF2B5EF4-FFF2-40B4-BE49-F238E27FC236}">
                <a16:creationId xmlns:a16="http://schemas.microsoft.com/office/drawing/2014/main" id="{BE92B367-3F95-401B-A4F8-468E608D4A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0304" y="237399"/>
            <a:ext cx="3317673" cy="319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AA53D5EA-FCD2-4F1B-9C42-3CD758F5941F}"/>
              </a:ext>
            </a:extLst>
          </p:cNvPr>
          <p:cNvSpPr txBox="1"/>
          <p:nvPr/>
        </p:nvSpPr>
        <p:spPr>
          <a:xfrm>
            <a:off x="404648" y="533311"/>
            <a:ext cx="10358601" cy="923330"/>
          </a:xfrm>
          <a:prstGeom prst="rect">
            <a:avLst/>
          </a:prstGeom>
          <a:noFill/>
        </p:spPr>
        <p:txBody>
          <a:bodyPr wrap="square">
            <a:spAutoFit/>
          </a:bodyPr>
          <a:lstStyle/>
          <a:p>
            <a:r>
              <a:rPr lang="nl-NL" dirty="0"/>
              <a:t>In 1919 stichtte </a:t>
            </a:r>
            <a:r>
              <a:rPr lang="nl-NL" dirty="0">
                <a:solidFill>
                  <a:srgbClr val="FFFF00"/>
                </a:solidFill>
              </a:rPr>
              <a:t>Walter </a:t>
            </a:r>
            <a:r>
              <a:rPr lang="nl-NL" dirty="0" err="1">
                <a:solidFill>
                  <a:srgbClr val="FFFF00"/>
                </a:solidFill>
              </a:rPr>
              <a:t>Gropius</a:t>
            </a:r>
            <a:r>
              <a:rPr lang="nl-NL" dirty="0">
                <a:solidFill>
                  <a:srgbClr val="FFFF00"/>
                </a:solidFill>
              </a:rPr>
              <a:t> </a:t>
            </a:r>
            <a:r>
              <a:rPr lang="nl-NL" dirty="0"/>
              <a:t>in </a:t>
            </a:r>
            <a:r>
              <a:rPr lang="nl-NL" dirty="0">
                <a:solidFill>
                  <a:srgbClr val="FFFF00"/>
                </a:solidFill>
              </a:rPr>
              <a:t>Weimar</a:t>
            </a:r>
            <a:r>
              <a:rPr lang="nl-NL" dirty="0"/>
              <a:t> een rijksschool voor architecten, </a:t>
            </a:r>
          </a:p>
          <a:p>
            <a:r>
              <a:rPr lang="nl-NL" dirty="0"/>
              <a:t>kunstenaars en industrieel ontwerpers, waar moderne, functionele vormgeving </a:t>
            </a:r>
          </a:p>
          <a:p>
            <a:r>
              <a:rPr lang="nl-NL" dirty="0"/>
              <a:t>werd onderricht en er met nieuwe productieprocessen kon worden geëxperimenteerd.</a:t>
            </a:r>
          </a:p>
        </p:txBody>
      </p:sp>
    </p:spTree>
    <p:extLst>
      <p:ext uri="{BB962C8B-B14F-4D97-AF65-F5344CB8AC3E}">
        <p14:creationId xmlns:p14="http://schemas.microsoft.com/office/powerpoint/2010/main" val="312580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B4037F1-3C9F-4F7A-AD88-3AF8AE1AB95A}"/>
              </a:ext>
            </a:extLst>
          </p:cNvPr>
          <p:cNvSpPr>
            <a:spLocks noGrp="1"/>
          </p:cNvSpPr>
          <p:nvPr>
            <p:ph idx="1"/>
          </p:nvPr>
        </p:nvSpPr>
        <p:spPr>
          <a:xfrm>
            <a:off x="533717" y="75823"/>
            <a:ext cx="11124565" cy="4351338"/>
          </a:xfrm>
        </p:spPr>
        <p:txBody>
          <a:bodyPr>
            <a:normAutofit/>
          </a:bodyPr>
          <a:lstStyle/>
          <a:p>
            <a:endParaRPr lang="nl-NL" dirty="0"/>
          </a:p>
          <a:p>
            <a:r>
              <a:rPr lang="nl-NL" sz="1900" b="0" i="0" dirty="0">
                <a:effectLst/>
              </a:rPr>
              <a:t>De naam '</a:t>
            </a:r>
            <a:r>
              <a:rPr lang="nl-NL" sz="1900" b="0" i="0" dirty="0">
                <a:solidFill>
                  <a:srgbClr val="FF6600"/>
                </a:solidFill>
                <a:effectLst/>
              </a:rPr>
              <a:t>Bauhaus</a:t>
            </a:r>
            <a:r>
              <a:rPr lang="nl-NL" sz="1900" b="0" i="0" dirty="0">
                <a:effectLst/>
              </a:rPr>
              <a:t>' verwijst naar het Middeleeuwse </a:t>
            </a:r>
            <a:r>
              <a:rPr lang="nl-NL" sz="1900" b="0" i="0" dirty="0" err="1">
                <a:effectLst/>
              </a:rPr>
              <a:t>gildensysteem</a:t>
            </a:r>
            <a:r>
              <a:rPr lang="nl-NL" sz="1900" b="0" i="0" dirty="0">
                <a:effectLst/>
              </a:rPr>
              <a:t>: in navolging van de gilden en bouwloges kwam er bij de school een studentenflat, zodat studenten in een sociale leefgemeenschap grondige kennis van materialen en technieken kon worden bijgebracht. Ze konden ervaring opdoen met de eigenschappen en mogelijkheden van traditionele en moderne materialen. </a:t>
            </a:r>
          </a:p>
          <a:p>
            <a:endParaRPr lang="nl-NL" sz="1900" dirty="0"/>
          </a:p>
          <a:p>
            <a:r>
              <a:rPr lang="nl-NL" sz="1900" b="0" i="0" dirty="0">
                <a:effectLst/>
              </a:rPr>
              <a:t>Het was een </a:t>
            </a:r>
            <a:r>
              <a:rPr lang="nl-NL" sz="1900" b="0" i="0" dirty="0">
                <a:solidFill>
                  <a:srgbClr val="FF6600"/>
                </a:solidFill>
                <a:effectLst/>
              </a:rPr>
              <a:t>opleidingsinstituut </a:t>
            </a:r>
            <a:r>
              <a:rPr lang="nl-NL" sz="1900" b="0" i="0" dirty="0">
                <a:effectLst/>
              </a:rPr>
              <a:t>met veel diversiteit en een zeer </a:t>
            </a:r>
            <a:r>
              <a:rPr lang="nl-NL" sz="1900" b="0" i="0" dirty="0">
                <a:solidFill>
                  <a:srgbClr val="FF6600"/>
                </a:solidFill>
                <a:effectLst/>
              </a:rPr>
              <a:t>doordacht lesprogramma</a:t>
            </a:r>
            <a:r>
              <a:rPr lang="nl-NL" sz="1900" b="0" i="0" dirty="0">
                <a:effectLst/>
              </a:rPr>
              <a:t>. De studenten werden opgeleid tot </a:t>
            </a:r>
            <a:r>
              <a:rPr lang="nl-NL" sz="1900" b="0" i="0" dirty="0">
                <a:solidFill>
                  <a:srgbClr val="FFFF00"/>
                </a:solidFill>
                <a:effectLst/>
              </a:rPr>
              <a:t>allround kunstenaar</a:t>
            </a:r>
            <a:r>
              <a:rPr lang="nl-NL" sz="1900" b="0" i="0" dirty="0">
                <a:effectLst/>
              </a:rPr>
              <a:t>, waarmee ook het renaissance-ideaal van de '</a:t>
            </a:r>
            <a:r>
              <a:rPr lang="nl-NL" sz="1900" b="0" i="0" dirty="0" err="1">
                <a:effectLst/>
              </a:rPr>
              <a:t>uomo</a:t>
            </a:r>
            <a:r>
              <a:rPr lang="nl-NL" sz="1900" b="0" i="0" dirty="0">
                <a:effectLst/>
              </a:rPr>
              <a:t> </a:t>
            </a:r>
            <a:r>
              <a:rPr lang="nl-NL" sz="1900" b="0" i="0" dirty="0" err="1">
                <a:effectLst/>
              </a:rPr>
              <a:t>universale</a:t>
            </a:r>
            <a:r>
              <a:rPr lang="nl-NL" sz="1900" b="0" i="0" dirty="0">
                <a:effectLst/>
              </a:rPr>
              <a:t>' werd nagestreefd.</a:t>
            </a:r>
            <a:endParaRPr lang="nl-NL" sz="1900" dirty="0"/>
          </a:p>
        </p:txBody>
      </p:sp>
      <p:pic>
        <p:nvPicPr>
          <p:cNvPr id="2050" name="Picture 2">
            <a:extLst>
              <a:ext uri="{FF2B5EF4-FFF2-40B4-BE49-F238E27FC236}">
                <a16:creationId xmlns:a16="http://schemas.microsoft.com/office/drawing/2014/main" id="{0442C291-F0F0-41E7-8883-2D475CA828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4077" y="3230102"/>
            <a:ext cx="5704205" cy="327991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3A0C441-FF83-4966-8F09-C1096D9B9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910" y="4482683"/>
            <a:ext cx="4633912" cy="2027337"/>
          </a:xfrm>
          <a:prstGeom prst="rect">
            <a:avLst/>
          </a:prstGeom>
        </p:spPr>
      </p:pic>
    </p:spTree>
    <p:extLst>
      <p:ext uri="{BB962C8B-B14F-4D97-AF65-F5344CB8AC3E}">
        <p14:creationId xmlns:p14="http://schemas.microsoft.com/office/powerpoint/2010/main" val="3401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7DBDB6B-D51C-43C6-A119-AFAB9A134F7F}"/>
              </a:ext>
            </a:extLst>
          </p:cNvPr>
          <p:cNvSpPr>
            <a:spLocks noGrp="1"/>
          </p:cNvSpPr>
          <p:nvPr>
            <p:ph idx="1"/>
          </p:nvPr>
        </p:nvSpPr>
        <p:spPr>
          <a:xfrm>
            <a:off x="704850" y="473075"/>
            <a:ext cx="10515600" cy="4351338"/>
          </a:xfrm>
        </p:spPr>
        <p:txBody>
          <a:bodyPr>
            <a:normAutofit/>
          </a:bodyPr>
          <a:lstStyle/>
          <a:p>
            <a:pPr marL="0" indent="0">
              <a:buNone/>
            </a:pPr>
            <a:r>
              <a:rPr lang="nl-NL" sz="1800" dirty="0"/>
              <a:t>Het Bauhaus trok veel internationale, beroemde kunstenaars aan die les kwamen geven:</a:t>
            </a:r>
          </a:p>
          <a:p>
            <a:pPr marL="0" indent="0">
              <a:buNone/>
            </a:pPr>
            <a:r>
              <a:rPr lang="nl-NL" sz="1800" dirty="0"/>
              <a:t> </a:t>
            </a:r>
          </a:p>
          <a:p>
            <a:r>
              <a:rPr lang="nl-NL" sz="1800" i="1" dirty="0" err="1"/>
              <a:t>Wassily</a:t>
            </a:r>
            <a:r>
              <a:rPr lang="nl-NL" sz="1800" i="1" dirty="0"/>
              <a:t> </a:t>
            </a:r>
            <a:r>
              <a:rPr lang="nl-NL" sz="1800" i="1" dirty="0" err="1"/>
              <a:t>Kandinsky</a:t>
            </a:r>
            <a:endParaRPr lang="nl-NL" sz="1800" i="1" dirty="0"/>
          </a:p>
          <a:p>
            <a:r>
              <a:rPr lang="nl-NL" sz="1800" i="1" dirty="0"/>
              <a:t>Paul </a:t>
            </a:r>
            <a:r>
              <a:rPr lang="nl-NL" sz="1800" i="1" dirty="0" err="1"/>
              <a:t>Klee</a:t>
            </a:r>
            <a:endParaRPr lang="nl-NL" sz="1800" i="1" dirty="0"/>
          </a:p>
          <a:p>
            <a:r>
              <a:rPr lang="nl-NL" sz="1800" i="1" dirty="0" err="1"/>
              <a:t>László</a:t>
            </a:r>
            <a:r>
              <a:rPr lang="nl-NL" sz="1800" i="1" dirty="0"/>
              <a:t> </a:t>
            </a:r>
            <a:r>
              <a:rPr lang="nl-NL" sz="1800" i="1" dirty="0" err="1"/>
              <a:t>Moholy-Nagy</a:t>
            </a:r>
            <a:endParaRPr lang="nl-NL" sz="1800" i="1" dirty="0"/>
          </a:p>
          <a:p>
            <a:r>
              <a:rPr lang="nl-NL" sz="1800" i="1" dirty="0"/>
              <a:t>El </a:t>
            </a:r>
            <a:r>
              <a:rPr lang="nl-NL" sz="1800" i="1" dirty="0" err="1"/>
              <a:t>Lissitzky</a:t>
            </a:r>
            <a:endParaRPr lang="nl-NL" sz="1800" i="1" dirty="0"/>
          </a:p>
          <a:p>
            <a:r>
              <a:rPr lang="nl-NL" sz="1800" i="1" dirty="0" err="1"/>
              <a:t>Lyonel</a:t>
            </a:r>
            <a:r>
              <a:rPr lang="nl-NL" sz="1800" i="1" dirty="0"/>
              <a:t> </a:t>
            </a:r>
            <a:r>
              <a:rPr lang="nl-NL" sz="1800" i="1" dirty="0" err="1"/>
              <a:t>Feiniger</a:t>
            </a:r>
            <a:endParaRPr lang="nl-NL" sz="1800" i="1" dirty="0"/>
          </a:p>
          <a:p>
            <a:r>
              <a:rPr lang="nl-NL" sz="1800" i="1" dirty="0"/>
              <a:t>Marcel Breuer</a:t>
            </a:r>
          </a:p>
          <a:p>
            <a:r>
              <a:rPr lang="nl-NL" sz="1800" i="1" dirty="0"/>
              <a:t>Oskar </a:t>
            </a:r>
            <a:r>
              <a:rPr lang="nl-NL" sz="1800" i="1" dirty="0" err="1"/>
              <a:t>Schlemmer</a:t>
            </a:r>
            <a:endParaRPr lang="nl-NL" sz="1800" i="1" dirty="0"/>
          </a:p>
          <a:p>
            <a:r>
              <a:rPr lang="nl-NL" sz="1800" i="1" dirty="0"/>
              <a:t>Josef Albers</a:t>
            </a:r>
          </a:p>
        </p:txBody>
      </p:sp>
      <p:sp>
        <p:nvSpPr>
          <p:cNvPr id="5" name="Tekstvak 4">
            <a:extLst>
              <a:ext uri="{FF2B5EF4-FFF2-40B4-BE49-F238E27FC236}">
                <a16:creationId xmlns:a16="http://schemas.microsoft.com/office/drawing/2014/main" id="{2F46F945-49A0-4DA8-86D0-5035A1D3FDB8}"/>
              </a:ext>
            </a:extLst>
          </p:cNvPr>
          <p:cNvSpPr txBox="1"/>
          <p:nvPr/>
        </p:nvSpPr>
        <p:spPr>
          <a:xfrm>
            <a:off x="4591050" y="1613733"/>
            <a:ext cx="7067550" cy="4431983"/>
          </a:xfrm>
          <a:prstGeom prst="rect">
            <a:avLst/>
          </a:prstGeom>
          <a:solidFill>
            <a:schemeClr val="bg1">
              <a:lumMod val="85000"/>
              <a:lumOff val="15000"/>
            </a:schemeClr>
          </a:solidFill>
        </p:spPr>
        <p:txBody>
          <a:bodyPr wrap="square">
            <a:spAutoFit/>
          </a:bodyPr>
          <a:lstStyle/>
          <a:p>
            <a:r>
              <a:rPr lang="nl-NL" sz="2400" dirty="0"/>
              <a:t>De </a:t>
            </a:r>
            <a:r>
              <a:rPr lang="nl-NL" sz="2400" dirty="0">
                <a:solidFill>
                  <a:srgbClr val="FF6600"/>
                </a:solidFill>
              </a:rPr>
              <a:t>doelstellingen</a:t>
            </a:r>
            <a:r>
              <a:rPr lang="nl-NL" sz="2400" dirty="0"/>
              <a:t> van het Bauhaus waren:</a:t>
            </a:r>
          </a:p>
          <a:p>
            <a:endParaRPr lang="nl-NL" sz="2400" dirty="0"/>
          </a:p>
          <a:p>
            <a:endParaRPr lang="nl-NL" dirty="0"/>
          </a:p>
          <a:p>
            <a:pPr marL="285750" indent="-285750">
              <a:buFont typeface="Arial" panose="020B0604020202020204" pitchFamily="34" charset="0"/>
              <a:buChar char="•"/>
            </a:pPr>
            <a:r>
              <a:rPr lang="nl-NL" dirty="0"/>
              <a:t>een grondige </a:t>
            </a:r>
            <a:r>
              <a:rPr lang="nl-NL" dirty="0">
                <a:solidFill>
                  <a:srgbClr val="FFFF00"/>
                </a:solidFill>
              </a:rPr>
              <a:t>ambachtelijke opleiding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creëren van hoogwaardige </a:t>
            </a:r>
            <a:r>
              <a:rPr lang="nl-NL" dirty="0">
                <a:solidFill>
                  <a:srgbClr val="FFFF00"/>
                </a:solidFill>
              </a:rPr>
              <a:t>technische en esthetische producten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accent op de </a:t>
            </a:r>
            <a:r>
              <a:rPr lang="nl-NL" dirty="0">
                <a:solidFill>
                  <a:srgbClr val="FFFF00"/>
                </a:solidFill>
              </a:rPr>
              <a:t>functionaliteit</a:t>
            </a:r>
            <a:r>
              <a:rPr lang="nl-NL" dirty="0"/>
              <a:t> van producten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solidFill>
                  <a:srgbClr val="FFFF00"/>
                </a:solidFill>
              </a:rPr>
              <a:t>betaalbare producten </a:t>
            </a:r>
            <a:r>
              <a:rPr lang="nl-NL" dirty="0"/>
              <a:t>leveren door industriële productieprocessen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samenwerking binnen de kunstdisciplines &gt; </a:t>
            </a:r>
            <a:r>
              <a:rPr lang="nl-NL" dirty="0" err="1">
                <a:solidFill>
                  <a:srgbClr val="FFFF00"/>
                </a:solidFill>
              </a:rPr>
              <a:t>Gesamtkunstwerk</a:t>
            </a:r>
            <a:r>
              <a:rPr lang="nl-NL" dirty="0">
                <a:solidFill>
                  <a:srgbClr val="FFFF00"/>
                </a:solidFill>
              </a:rPr>
              <a: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integratie van kunst in het </a:t>
            </a:r>
            <a:r>
              <a:rPr lang="nl-NL" dirty="0">
                <a:solidFill>
                  <a:srgbClr val="FFFF00"/>
                </a:solidFill>
              </a:rPr>
              <a:t>dagelijks leven </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39169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B4BA2E6-1530-44A2-AF45-0EFBDF02D1F4}"/>
              </a:ext>
            </a:extLst>
          </p:cNvPr>
          <p:cNvPicPr>
            <a:picLocks noChangeAspect="1"/>
          </p:cNvPicPr>
          <p:nvPr/>
        </p:nvPicPr>
        <p:blipFill rotWithShape="1">
          <a:blip r:embed="rId2"/>
          <a:srcRect r="25316"/>
          <a:stretch/>
        </p:blipFill>
        <p:spPr>
          <a:xfrm>
            <a:off x="0"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AC3B7AB4-446A-4072-B608-2FEF6B8A4E3E}"/>
              </a:ext>
            </a:extLst>
          </p:cNvPr>
          <p:cNvSpPr>
            <a:spLocks noGrp="1"/>
          </p:cNvSpPr>
          <p:nvPr>
            <p:ph idx="1"/>
          </p:nvPr>
        </p:nvSpPr>
        <p:spPr>
          <a:xfrm>
            <a:off x="6429586" y="658177"/>
            <a:ext cx="5428826" cy="3752849"/>
          </a:xfrm>
        </p:spPr>
        <p:txBody>
          <a:bodyPr>
            <a:normAutofit/>
          </a:bodyPr>
          <a:lstStyle/>
          <a:p>
            <a:r>
              <a:rPr lang="nl-NL" sz="1800" dirty="0"/>
              <a:t>Naast elementaire vakken als vorm- en kleurenleer, compositieleer, tekenen, schilderen, beeldhouwen en kunstkennis kregen studenten les in metaal- en houtbewerking, weven, keramiek, glas-in-lood, fotografie, reclame, grafische vormgeving, </a:t>
            </a:r>
            <a:r>
              <a:rPr lang="nl-NL" sz="1800" dirty="0" err="1"/>
              <a:t>meubelmaken</a:t>
            </a:r>
            <a:r>
              <a:rPr lang="nl-NL" sz="1800" dirty="0"/>
              <a:t>, theatertechniek en toneelspel. </a:t>
            </a:r>
          </a:p>
          <a:p>
            <a:endParaRPr lang="nl-NL" sz="1800" dirty="0"/>
          </a:p>
          <a:p>
            <a:r>
              <a:rPr lang="nl-NL" sz="1800" dirty="0"/>
              <a:t>Beeldende kunst en bouwkunst moest weer een geheel vormen. </a:t>
            </a:r>
            <a:r>
              <a:rPr lang="nl-NL" sz="1800" dirty="0" err="1"/>
              <a:t>Gropius</a:t>
            </a:r>
            <a:r>
              <a:rPr lang="nl-NL" sz="1800" dirty="0"/>
              <a:t>: het uiteindelijke doel van alle beeldende kunsten is het bouwwerk;                      </a:t>
            </a:r>
            <a:r>
              <a:rPr lang="nl-NL" sz="1800" dirty="0">
                <a:solidFill>
                  <a:srgbClr val="FF6600"/>
                </a:solidFill>
              </a:rPr>
              <a:t>alle kunstvormen staan in dienst van de architectuur</a:t>
            </a:r>
            <a:r>
              <a:rPr lang="nl-NL" sz="1800" dirty="0"/>
              <a:t>. </a:t>
            </a:r>
          </a:p>
        </p:txBody>
      </p:sp>
      <p:sp>
        <p:nvSpPr>
          <p:cNvPr id="8" name="Tekstvak 7">
            <a:extLst>
              <a:ext uri="{FF2B5EF4-FFF2-40B4-BE49-F238E27FC236}">
                <a16:creationId xmlns:a16="http://schemas.microsoft.com/office/drawing/2014/main" id="{9763CE4C-9EA0-42F9-8330-DEA8A256E820}"/>
              </a:ext>
            </a:extLst>
          </p:cNvPr>
          <p:cNvSpPr txBox="1"/>
          <p:nvPr/>
        </p:nvSpPr>
        <p:spPr>
          <a:xfrm>
            <a:off x="6095999" y="6308250"/>
            <a:ext cx="6096000" cy="307777"/>
          </a:xfrm>
          <a:prstGeom prst="rect">
            <a:avLst/>
          </a:prstGeom>
          <a:noFill/>
        </p:spPr>
        <p:txBody>
          <a:bodyPr wrap="square">
            <a:spAutoFit/>
          </a:bodyPr>
          <a:lstStyle/>
          <a:p>
            <a:r>
              <a:rPr lang="en-US" sz="1400" dirty="0"/>
              <a:t>The original Bauhaus manifesto by Walter Gropius (1919)</a:t>
            </a:r>
            <a:endParaRPr lang="nl-NL" sz="1400" dirty="0"/>
          </a:p>
        </p:txBody>
      </p:sp>
    </p:spTree>
    <p:extLst>
      <p:ext uri="{BB962C8B-B14F-4D97-AF65-F5344CB8AC3E}">
        <p14:creationId xmlns:p14="http://schemas.microsoft.com/office/powerpoint/2010/main" val="216320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binnen&#10;&#10;Automatisch gegenereerde beschrijving">
            <a:extLst>
              <a:ext uri="{FF2B5EF4-FFF2-40B4-BE49-F238E27FC236}">
                <a16:creationId xmlns:a16="http://schemas.microsoft.com/office/drawing/2014/main" id="{EC5F31BB-2531-452F-AE70-0797B69DEAC0}"/>
              </a:ext>
            </a:extLst>
          </p:cNvPr>
          <p:cNvPicPr>
            <a:picLocks noChangeAspect="1"/>
          </p:cNvPicPr>
          <p:nvPr/>
        </p:nvPicPr>
        <p:blipFill rotWithShape="1">
          <a:blip r:embed="rId2"/>
          <a:srcRect l="20719" r="1" b="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Afbeelding 5" descr="Afbeelding met binnen, kop, tafelgerei, koffiekopje&#10;&#10;Automatisch gegenereerde beschrijving">
            <a:extLst>
              <a:ext uri="{FF2B5EF4-FFF2-40B4-BE49-F238E27FC236}">
                <a16:creationId xmlns:a16="http://schemas.microsoft.com/office/drawing/2014/main" id="{0B95602B-58CF-4E8F-8610-558F9DF579DD}"/>
              </a:ext>
            </a:extLst>
          </p:cNvPr>
          <p:cNvPicPr>
            <a:picLocks noChangeAspect="1"/>
          </p:cNvPicPr>
          <p:nvPr/>
        </p:nvPicPr>
        <p:blipFill rotWithShape="1">
          <a:blip r:embed="rId3"/>
          <a:srcRect l="9859"/>
          <a:stretch/>
        </p:blipFill>
        <p:spPr>
          <a:xfrm>
            <a:off x="4724401" y="3493008"/>
            <a:ext cx="7467600" cy="336499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02DAC268-0A24-4CDF-9BDC-FE8C5D962202}"/>
              </a:ext>
            </a:extLst>
          </p:cNvPr>
          <p:cNvSpPr>
            <a:spLocks noGrp="1"/>
          </p:cNvSpPr>
          <p:nvPr>
            <p:ph type="title"/>
          </p:nvPr>
        </p:nvSpPr>
        <p:spPr>
          <a:xfrm>
            <a:off x="448056" y="859536"/>
            <a:ext cx="4832802" cy="1243584"/>
          </a:xfrm>
        </p:spPr>
        <p:txBody>
          <a:bodyPr>
            <a:normAutofit/>
          </a:bodyPr>
          <a:lstStyle/>
          <a:p>
            <a:r>
              <a:rPr lang="nl-NL" sz="3400" dirty="0"/>
              <a:t>Functionalisme</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B3EDFB10-2505-4B8B-9D6C-EA5B412CAA47}"/>
              </a:ext>
            </a:extLst>
          </p:cNvPr>
          <p:cNvSpPr>
            <a:spLocks noGrp="1"/>
          </p:cNvSpPr>
          <p:nvPr>
            <p:ph idx="1"/>
          </p:nvPr>
        </p:nvSpPr>
        <p:spPr>
          <a:xfrm>
            <a:off x="448056" y="2512611"/>
            <a:ext cx="4832803" cy="3664351"/>
          </a:xfrm>
        </p:spPr>
        <p:txBody>
          <a:bodyPr>
            <a:normAutofit/>
          </a:bodyPr>
          <a:lstStyle/>
          <a:p>
            <a:r>
              <a:rPr lang="nl-NL" sz="1700" dirty="0"/>
              <a:t>In het Bauhaus keek men </a:t>
            </a:r>
            <a:r>
              <a:rPr lang="nl-NL" sz="1700" dirty="0">
                <a:solidFill>
                  <a:srgbClr val="FFFF00"/>
                </a:solidFill>
              </a:rPr>
              <a:t>eerst naar de functie</a:t>
            </a:r>
            <a:r>
              <a:rPr lang="nl-NL" sz="1700" dirty="0"/>
              <a:t>, dan bedacht men pas een vorm die het beste paste bij het doel van het gebruiksvoorwerp. Op deze manier rekening houden met de functie wordt </a:t>
            </a:r>
            <a:r>
              <a:rPr lang="nl-NL" sz="1700" dirty="0">
                <a:solidFill>
                  <a:srgbClr val="FFFF00"/>
                </a:solidFill>
              </a:rPr>
              <a:t>functionalisme </a:t>
            </a:r>
            <a:r>
              <a:rPr lang="nl-NL" sz="1700" dirty="0"/>
              <a:t>genoemd.</a:t>
            </a:r>
          </a:p>
          <a:p>
            <a:r>
              <a:rPr lang="nl-NL" sz="1700" dirty="0"/>
              <a:t>De vormen moesten </a:t>
            </a:r>
            <a:r>
              <a:rPr lang="nl-NL" sz="1700" dirty="0">
                <a:solidFill>
                  <a:srgbClr val="FFFF00"/>
                </a:solidFill>
              </a:rPr>
              <a:t>zuiver</a:t>
            </a:r>
            <a:r>
              <a:rPr lang="nl-NL" sz="1700" dirty="0"/>
              <a:t> zijn, daarom werd er zo min mogelijk versiering aan toegevoegd. Door de versiering weg te laten zorgde men er ook voor dat de basisvormen duidelijk herkenbaar bleven.</a:t>
            </a:r>
          </a:p>
          <a:p>
            <a:r>
              <a:rPr lang="nl-NL" sz="1700" dirty="0"/>
              <a:t>We zien nu nog steeds veel invloed van het Bauhaus in de </a:t>
            </a:r>
            <a:r>
              <a:rPr lang="nl-NL" sz="1700" dirty="0">
                <a:solidFill>
                  <a:srgbClr val="FFFF00"/>
                </a:solidFill>
              </a:rPr>
              <a:t>grafische vormgeving </a:t>
            </a:r>
            <a:r>
              <a:rPr lang="nl-NL" sz="1700" dirty="0"/>
              <a:t>en </a:t>
            </a:r>
            <a:r>
              <a:rPr lang="nl-NL" sz="1700" dirty="0">
                <a:solidFill>
                  <a:srgbClr val="FFFF00"/>
                </a:solidFill>
              </a:rPr>
              <a:t>typografie</a:t>
            </a:r>
            <a:r>
              <a:rPr lang="nl-NL" sz="1700" dirty="0"/>
              <a:t>.</a:t>
            </a:r>
          </a:p>
        </p:txBody>
      </p:sp>
    </p:spTree>
    <p:extLst>
      <p:ext uri="{BB962C8B-B14F-4D97-AF65-F5344CB8AC3E}">
        <p14:creationId xmlns:p14="http://schemas.microsoft.com/office/powerpoint/2010/main" val="165901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582E1F-F198-4B60-AFEE-DE25C6270979}"/>
              </a:ext>
            </a:extLst>
          </p:cNvPr>
          <p:cNvSpPr>
            <a:spLocks noGrp="1"/>
          </p:cNvSpPr>
          <p:nvPr>
            <p:ph type="title"/>
          </p:nvPr>
        </p:nvSpPr>
        <p:spPr>
          <a:xfrm>
            <a:off x="630936" y="640080"/>
            <a:ext cx="4818888" cy="1481328"/>
          </a:xfrm>
        </p:spPr>
        <p:txBody>
          <a:bodyPr anchor="b">
            <a:normAutofit/>
          </a:bodyPr>
          <a:lstStyle/>
          <a:p>
            <a:r>
              <a:rPr lang="nl-NL" sz="3800" dirty="0"/>
              <a:t>Industriële vormgeving</a:t>
            </a:r>
            <a:br>
              <a:rPr lang="nl-NL" sz="3800" dirty="0"/>
            </a:br>
            <a:endParaRPr lang="nl-NL" sz="38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EE81451-EC4E-4B4C-AAB3-C2DD15559261}"/>
              </a:ext>
            </a:extLst>
          </p:cNvPr>
          <p:cNvSpPr>
            <a:spLocks noGrp="1"/>
          </p:cNvSpPr>
          <p:nvPr>
            <p:ph idx="1"/>
          </p:nvPr>
        </p:nvSpPr>
        <p:spPr>
          <a:xfrm>
            <a:off x="630936" y="2660904"/>
            <a:ext cx="4818888" cy="3816096"/>
          </a:xfrm>
        </p:spPr>
        <p:txBody>
          <a:bodyPr anchor="t">
            <a:normAutofit/>
          </a:bodyPr>
          <a:lstStyle/>
          <a:p>
            <a:r>
              <a:rPr lang="nl-NL" sz="1900" dirty="0"/>
              <a:t>Producten van het Bauhaus in eerste instantie niet populair bij gewone bevolking &gt;  te kaal en koud</a:t>
            </a:r>
          </a:p>
          <a:p>
            <a:pPr marL="0" indent="0">
              <a:buNone/>
            </a:pPr>
            <a:r>
              <a:rPr lang="nl-NL" sz="1900" i="1" dirty="0"/>
              <a:t>(gewend aan gedecoreerde  Jugendstilvormgeving) </a:t>
            </a:r>
          </a:p>
          <a:p>
            <a:r>
              <a:rPr lang="nl-NL" sz="1900" dirty="0"/>
              <a:t>Met het principe van </a:t>
            </a:r>
            <a:r>
              <a:rPr lang="nl-NL" sz="1900" dirty="0">
                <a:solidFill>
                  <a:srgbClr val="FFFF00"/>
                </a:solidFill>
              </a:rPr>
              <a:t>form </a:t>
            </a:r>
            <a:r>
              <a:rPr lang="nl-NL" sz="1900" dirty="0" err="1">
                <a:solidFill>
                  <a:srgbClr val="FFFF00"/>
                </a:solidFill>
              </a:rPr>
              <a:t>follows</a:t>
            </a:r>
            <a:r>
              <a:rPr lang="nl-NL" sz="1900" dirty="0">
                <a:solidFill>
                  <a:srgbClr val="FFFF00"/>
                </a:solidFill>
              </a:rPr>
              <a:t> </a:t>
            </a:r>
            <a:r>
              <a:rPr lang="nl-NL" sz="1900" dirty="0" err="1">
                <a:solidFill>
                  <a:srgbClr val="FFFF00"/>
                </a:solidFill>
              </a:rPr>
              <a:t>function</a:t>
            </a:r>
            <a:r>
              <a:rPr lang="nl-NL" sz="1900" dirty="0">
                <a:solidFill>
                  <a:srgbClr val="FFFF00"/>
                </a:solidFill>
              </a:rPr>
              <a:t> </a:t>
            </a:r>
            <a:r>
              <a:rPr lang="nl-NL" sz="1900" dirty="0"/>
              <a:t>streefde het Bauhaus naar tijdloze ontwerpen. De gekozen materialen worden ook nu nog vaak met modern geassocieerd. De uitstraling van voorwerpen en meubels zat hem vooral in het materiaalgebruik, niet in (snel gedateerde) decoratie.</a:t>
            </a:r>
          </a:p>
        </p:txBody>
      </p:sp>
      <p:pic>
        <p:nvPicPr>
          <p:cNvPr id="4" name="Afbeelding 3">
            <a:extLst>
              <a:ext uri="{FF2B5EF4-FFF2-40B4-BE49-F238E27FC236}">
                <a16:creationId xmlns:a16="http://schemas.microsoft.com/office/drawing/2014/main" id="{81C534D9-B759-4123-A9FE-A16ED59D6C30}"/>
              </a:ext>
            </a:extLst>
          </p:cNvPr>
          <p:cNvPicPr>
            <a:picLocks noChangeAspect="1"/>
          </p:cNvPicPr>
          <p:nvPr/>
        </p:nvPicPr>
        <p:blipFill>
          <a:blip r:embed="rId2"/>
          <a:stretch>
            <a:fillRect/>
          </a:stretch>
        </p:blipFill>
        <p:spPr>
          <a:xfrm>
            <a:off x="6280023" y="372832"/>
            <a:ext cx="5458968" cy="3497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vak 7">
            <a:extLst>
              <a:ext uri="{FF2B5EF4-FFF2-40B4-BE49-F238E27FC236}">
                <a16:creationId xmlns:a16="http://schemas.microsoft.com/office/drawing/2014/main" id="{33804A88-E805-449E-BDA7-1AB823122716}"/>
              </a:ext>
            </a:extLst>
          </p:cNvPr>
          <p:cNvSpPr txBox="1"/>
          <p:nvPr/>
        </p:nvSpPr>
        <p:spPr>
          <a:xfrm>
            <a:off x="6194298" y="3940158"/>
            <a:ext cx="6096000" cy="307777"/>
          </a:xfrm>
          <a:prstGeom prst="rect">
            <a:avLst/>
          </a:prstGeom>
          <a:noFill/>
        </p:spPr>
        <p:txBody>
          <a:bodyPr wrap="square">
            <a:spAutoFit/>
          </a:bodyPr>
          <a:lstStyle/>
          <a:p>
            <a:r>
              <a:rPr lang="nl-NL" sz="1400" dirty="0"/>
              <a:t>De 'zwevende' buisstoel uit 1926 van Mart Stam. </a:t>
            </a:r>
          </a:p>
        </p:txBody>
      </p:sp>
      <p:sp>
        <p:nvSpPr>
          <p:cNvPr id="10" name="Tekstvak 9">
            <a:extLst>
              <a:ext uri="{FF2B5EF4-FFF2-40B4-BE49-F238E27FC236}">
                <a16:creationId xmlns:a16="http://schemas.microsoft.com/office/drawing/2014/main" id="{C9C8E405-1E20-4462-BC4D-8B1680CA1FAC}"/>
              </a:ext>
            </a:extLst>
          </p:cNvPr>
          <p:cNvSpPr txBox="1"/>
          <p:nvPr/>
        </p:nvSpPr>
        <p:spPr>
          <a:xfrm>
            <a:off x="6194298" y="4316406"/>
            <a:ext cx="5544693" cy="1569660"/>
          </a:xfrm>
          <a:prstGeom prst="rect">
            <a:avLst/>
          </a:prstGeom>
          <a:noFill/>
        </p:spPr>
        <p:txBody>
          <a:bodyPr wrap="square">
            <a:spAutoFit/>
          </a:bodyPr>
          <a:lstStyle/>
          <a:p>
            <a:r>
              <a:rPr lang="nl-NL" sz="1200" dirty="0"/>
              <a:t>De stoel heeft een revolutionaire en nieuwe vormgeving: de vier traditionele stoelpoten ontbreken. Bovendien is voor het eerst metaal als materiaal voor een stoel toegepast. De stoel is gemaakt van gebogen metalen buis, licht in gewicht, neemt weinig ruimte in en is gemakkelijk in onderhoud. Doordat de stoel zitting veert is het zitcomfort goed. </a:t>
            </a:r>
          </a:p>
          <a:p>
            <a:r>
              <a:rPr lang="nl-NL" sz="1200" dirty="0"/>
              <a:t>Mart Stam heeft bewust voor een strak en onversierd meubel gekozen, omdat de stoel dan gemakkelijk in serie machinaal vervaardigd kan worden. De stoel werd in productie genomen door het bedrijf </a:t>
            </a:r>
            <a:r>
              <a:rPr lang="nl-NL" sz="1200" dirty="0" err="1"/>
              <a:t>Thonet</a:t>
            </a:r>
            <a:r>
              <a:rPr lang="nl-NL" sz="1200" dirty="0"/>
              <a:t>.</a:t>
            </a:r>
          </a:p>
        </p:txBody>
      </p:sp>
    </p:spTree>
    <p:extLst>
      <p:ext uri="{BB962C8B-B14F-4D97-AF65-F5344CB8AC3E}">
        <p14:creationId xmlns:p14="http://schemas.microsoft.com/office/powerpoint/2010/main" val="387215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CE418-1409-457E-BC49-EA32B39392B4}"/>
              </a:ext>
            </a:extLst>
          </p:cNvPr>
          <p:cNvSpPr>
            <a:spLocks noGrp="1"/>
          </p:cNvSpPr>
          <p:nvPr>
            <p:ph type="title"/>
          </p:nvPr>
        </p:nvSpPr>
        <p:spPr>
          <a:xfrm>
            <a:off x="960100" y="978102"/>
            <a:ext cx="10588434" cy="1062644"/>
          </a:xfrm>
        </p:spPr>
        <p:txBody>
          <a:bodyPr anchor="b">
            <a:normAutofit/>
          </a:bodyPr>
          <a:lstStyle/>
          <a:p>
            <a:r>
              <a:rPr lang="nl-NL" dirty="0"/>
              <a:t>                    en</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Onlinemedia 3" title="Dutch Profiles: HEMA">
            <a:hlinkClick r:id="" action="ppaction://media"/>
            <a:extLst>
              <a:ext uri="{FF2B5EF4-FFF2-40B4-BE49-F238E27FC236}">
                <a16:creationId xmlns:a16="http://schemas.microsoft.com/office/drawing/2014/main" id="{CE1E3E16-37AD-4F02-B71D-A46BD9F5307E}"/>
              </a:ext>
            </a:extLst>
          </p:cNvPr>
          <p:cNvPicPr>
            <a:picLocks noRot="1" noChangeAspect="1"/>
          </p:cNvPicPr>
          <p:nvPr>
            <a:videoFile r:link="rId1"/>
          </p:nvPr>
        </p:nvPicPr>
        <p:blipFill>
          <a:blip r:embed="rId3"/>
          <a:stretch>
            <a:fillRect/>
          </a:stretch>
        </p:blipFill>
        <p:spPr>
          <a:xfrm>
            <a:off x="423143" y="2677310"/>
            <a:ext cx="5292487" cy="2990255"/>
          </a:xfrm>
          <a:prstGeom prst="rect">
            <a:avLst/>
          </a:prstGeom>
        </p:spPr>
      </p:pic>
      <p:sp>
        <p:nvSpPr>
          <p:cNvPr id="3" name="Tijdelijke aanduiding voor inhoud 2">
            <a:extLst>
              <a:ext uri="{FF2B5EF4-FFF2-40B4-BE49-F238E27FC236}">
                <a16:creationId xmlns:a16="http://schemas.microsoft.com/office/drawing/2014/main" id="{5FDDA293-E812-4611-B0EF-D0709DD5ED1C}"/>
              </a:ext>
            </a:extLst>
          </p:cNvPr>
          <p:cNvSpPr>
            <a:spLocks noGrp="1"/>
          </p:cNvSpPr>
          <p:nvPr>
            <p:ph idx="1"/>
          </p:nvPr>
        </p:nvSpPr>
        <p:spPr>
          <a:xfrm>
            <a:off x="5794050" y="2664149"/>
            <a:ext cx="6282169" cy="3215749"/>
          </a:xfrm>
        </p:spPr>
        <p:txBody>
          <a:bodyPr>
            <a:normAutofit/>
          </a:bodyPr>
          <a:lstStyle/>
          <a:p>
            <a:r>
              <a:rPr lang="nl-NL" sz="1800" dirty="0"/>
              <a:t>Het ideaal van het Bauhaus leidde tot degelijk handwerk met een modern design dat voor iedereen betaalbaar werd. </a:t>
            </a:r>
          </a:p>
          <a:p>
            <a:pPr marL="0" indent="0">
              <a:buNone/>
            </a:pPr>
            <a:endParaRPr lang="nl-NL" sz="1800" dirty="0"/>
          </a:p>
          <a:p>
            <a:r>
              <a:rPr lang="nl-NL" sz="1800" dirty="0"/>
              <a:t>Dit wordt nog steeds nagevolgd, ook de HEMA en IKEA maken kwalitatief design 'voor de massa’. </a:t>
            </a:r>
          </a:p>
          <a:p>
            <a:pPr marL="0" indent="0">
              <a:buNone/>
            </a:pPr>
            <a:endParaRPr lang="nl-NL" sz="1800" dirty="0"/>
          </a:p>
          <a:p>
            <a:r>
              <a:rPr lang="nl-NL" sz="1800" dirty="0"/>
              <a:t>De vormgevingsstijl van het Bauhaus zien we tot op de dag van vandaag terug in vele ontwerpen en producten.</a:t>
            </a:r>
          </a:p>
        </p:txBody>
      </p:sp>
      <p:pic>
        <p:nvPicPr>
          <p:cNvPr id="5" name="Afbeelding 4">
            <a:extLst>
              <a:ext uri="{FF2B5EF4-FFF2-40B4-BE49-F238E27FC236}">
                <a16:creationId xmlns:a16="http://schemas.microsoft.com/office/drawing/2014/main" id="{CEA75280-E17F-46B9-97E8-08C855B031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6203" y="278843"/>
            <a:ext cx="1823183" cy="1823183"/>
          </a:xfrm>
          <a:prstGeom prst="rect">
            <a:avLst/>
          </a:prstGeom>
        </p:spPr>
      </p:pic>
      <p:pic>
        <p:nvPicPr>
          <p:cNvPr id="6" name="Afbeelding 5">
            <a:extLst>
              <a:ext uri="{FF2B5EF4-FFF2-40B4-BE49-F238E27FC236}">
                <a16:creationId xmlns:a16="http://schemas.microsoft.com/office/drawing/2014/main" id="{DDA51656-F06C-4372-A4E8-280D70516605}"/>
              </a:ext>
            </a:extLst>
          </p:cNvPr>
          <p:cNvPicPr>
            <a:picLocks noChangeAspect="1"/>
          </p:cNvPicPr>
          <p:nvPr/>
        </p:nvPicPr>
        <p:blipFill>
          <a:blip r:embed="rId5"/>
          <a:stretch>
            <a:fillRect/>
          </a:stretch>
        </p:blipFill>
        <p:spPr>
          <a:xfrm>
            <a:off x="4563629" y="752477"/>
            <a:ext cx="3381375" cy="1352550"/>
          </a:xfrm>
          <a:prstGeom prst="rect">
            <a:avLst/>
          </a:prstGeom>
        </p:spPr>
      </p:pic>
    </p:spTree>
    <p:extLst>
      <p:ext uri="{BB962C8B-B14F-4D97-AF65-F5344CB8AC3E}">
        <p14:creationId xmlns:p14="http://schemas.microsoft.com/office/powerpoint/2010/main" val="4632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F6E0B-8B3F-45F9-853D-77EE1498C74B}"/>
              </a:ext>
            </a:extLst>
          </p:cNvPr>
          <p:cNvSpPr>
            <a:spLocks noGrp="1"/>
          </p:cNvSpPr>
          <p:nvPr>
            <p:ph type="title"/>
          </p:nvPr>
        </p:nvSpPr>
        <p:spPr>
          <a:xfrm>
            <a:off x="539115" y="285750"/>
            <a:ext cx="10515600" cy="1325563"/>
          </a:xfrm>
        </p:spPr>
        <p:txBody>
          <a:bodyPr/>
          <a:lstStyle/>
          <a:p>
            <a:r>
              <a:rPr lang="nl-NL" dirty="0"/>
              <a:t>Verhuizingen</a:t>
            </a:r>
          </a:p>
        </p:txBody>
      </p:sp>
      <p:sp>
        <p:nvSpPr>
          <p:cNvPr id="3" name="Tijdelijke aanduiding voor inhoud 2">
            <a:extLst>
              <a:ext uri="{FF2B5EF4-FFF2-40B4-BE49-F238E27FC236}">
                <a16:creationId xmlns:a16="http://schemas.microsoft.com/office/drawing/2014/main" id="{A312FA5C-9997-4F70-81F2-88BD8BDD1FF4}"/>
              </a:ext>
            </a:extLst>
          </p:cNvPr>
          <p:cNvSpPr>
            <a:spLocks noGrp="1"/>
          </p:cNvSpPr>
          <p:nvPr>
            <p:ph idx="1"/>
          </p:nvPr>
        </p:nvSpPr>
        <p:spPr>
          <a:xfrm>
            <a:off x="539115" y="1538288"/>
            <a:ext cx="7284085" cy="4351338"/>
          </a:xfrm>
        </p:spPr>
        <p:txBody>
          <a:bodyPr>
            <a:normAutofit/>
          </a:bodyPr>
          <a:lstStyle/>
          <a:p>
            <a:r>
              <a:rPr lang="nl-NL" sz="1800" dirty="0"/>
              <a:t>1919 Bauhaus in </a:t>
            </a:r>
            <a:r>
              <a:rPr lang="nl-NL" sz="1800" dirty="0">
                <a:solidFill>
                  <a:srgbClr val="FFFF00"/>
                </a:solidFill>
              </a:rPr>
              <a:t>Weimar</a:t>
            </a:r>
            <a:r>
              <a:rPr lang="nl-NL" sz="1800" dirty="0"/>
              <a:t>.</a:t>
            </a:r>
          </a:p>
          <a:p>
            <a:r>
              <a:rPr lang="nl-NL" sz="1800" dirty="0"/>
              <a:t>1925 verhuisde het Bauhaus naar </a:t>
            </a:r>
            <a:r>
              <a:rPr lang="nl-NL" sz="1800" dirty="0" err="1">
                <a:solidFill>
                  <a:srgbClr val="FFFF00"/>
                </a:solidFill>
              </a:rPr>
              <a:t>Dessau</a:t>
            </a:r>
            <a:r>
              <a:rPr lang="nl-NL" sz="1800" dirty="0"/>
              <a:t>.</a:t>
            </a:r>
          </a:p>
          <a:p>
            <a:r>
              <a:rPr lang="nl-NL" sz="1800" dirty="0"/>
              <a:t>1932 wilde het Duitse nationaalsocialisme van het progressieve Bauhaus af en dwong het naar </a:t>
            </a:r>
            <a:r>
              <a:rPr lang="nl-NL" sz="1800" dirty="0">
                <a:solidFill>
                  <a:srgbClr val="FFFF00"/>
                </a:solidFill>
              </a:rPr>
              <a:t>Berlijn</a:t>
            </a:r>
            <a:r>
              <a:rPr lang="nl-NL" sz="1800" dirty="0"/>
              <a:t> te verhuizen.</a:t>
            </a:r>
          </a:p>
          <a:p>
            <a:r>
              <a:rPr lang="nl-NL" sz="1800" dirty="0"/>
              <a:t>In 1933 na de nazi-machtsovername </a:t>
            </a:r>
            <a:r>
              <a:rPr lang="nl-NL" sz="1800" dirty="0">
                <a:solidFill>
                  <a:srgbClr val="FF6600"/>
                </a:solidFill>
              </a:rPr>
              <a:t>gesloten</a:t>
            </a:r>
            <a:r>
              <a:rPr lang="nl-NL" sz="1800" dirty="0"/>
              <a:t>.</a:t>
            </a:r>
          </a:p>
          <a:p>
            <a:endParaRPr lang="nl-NL" sz="1800" dirty="0"/>
          </a:p>
          <a:p>
            <a:endParaRPr lang="nl-NL" sz="1800" dirty="0"/>
          </a:p>
          <a:p>
            <a:r>
              <a:rPr lang="nl-NL" sz="1800" dirty="0"/>
              <a:t>Zowel leraren als leerlingen verspreidden zich na 1933 over de westerse wereld en vooral in de </a:t>
            </a:r>
            <a:r>
              <a:rPr lang="nl-NL" sz="1800" dirty="0">
                <a:solidFill>
                  <a:srgbClr val="FFFF00"/>
                </a:solidFill>
              </a:rPr>
              <a:t>Verenigde Staten </a:t>
            </a:r>
            <a:r>
              <a:rPr lang="nl-NL" sz="1800" dirty="0"/>
              <a:t>propageerden onder anderen Walter </a:t>
            </a:r>
            <a:r>
              <a:rPr lang="nl-NL" sz="1800" dirty="0" err="1"/>
              <a:t>Gropius</a:t>
            </a:r>
            <a:r>
              <a:rPr lang="nl-NL" sz="1800" dirty="0"/>
              <a:t>, Ludwig Mies van der Rohe, Joseph Albers, </a:t>
            </a:r>
            <a:r>
              <a:rPr lang="nl-NL" sz="1800" dirty="0" err="1"/>
              <a:t>Moholy-Nagy</a:t>
            </a:r>
            <a:r>
              <a:rPr lang="nl-NL" sz="1800" dirty="0"/>
              <a:t> en Marcel Breuer verder de ideeën van het Bauhaus.</a:t>
            </a:r>
          </a:p>
        </p:txBody>
      </p:sp>
      <p:pic>
        <p:nvPicPr>
          <p:cNvPr id="4" name="Afbeelding 3">
            <a:extLst>
              <a:ext uri="{FF2B5EF4-FFF2-40B4-BE49-F238E27FC236}">
                <a16:creationId xmlns:a16="http://schemas.microsoft.com/office/drawing/2014/main" id="{4F118744-7A91-4B13-8029-1259EA90E7B9}"/>
              </a:ext>
            </a:extLst>
          </p:cNvPr>
          <p:cNvPicPr>
            <a:picLocks noChangeAspect="1"/>
          </p:cNvPicPr>
          <p:nvPr/>
        </p:nvPicPr>
        <p:blipFill>
          <a:blip r:embed="rId2"/>
          <a:stretch>
            <a:fillRect/>
          </a:stretch>
        </p:blipFill>
        <p:spPr>
          <a:xfrm>
            <a:off x="8137842" y="285750"/>
            <a:ext cx="3800475" cy="2809875"/>
          </a:xfrm>
          <a:prstGeom prst="rect">
            <a:avLst/>
          </a:prstGeom>
        </p:spPr>
      </p:pic>
      <p:sp>
        <p:nvSpPr>
          <p:cNvPr id="6" name="Tekstvak 5">
            <a:extLst>
              <a:ext uri="{FF2B5EF4-FFF2-40B4-BE49-F238E27FC236}">
                <a16:creationId xmlns:a16="http://schemas.microsoft.com/office/drawing/2014/main" id="{84DD7BDD-F3DC-4BA6-A88F-F0B34C24743E}"/>
              </a:ext>
            </a:extLst>
          </p:cNvPr>
          <p:cNvSpPr txBox="1"/>
          <p:nvPr/>
        </p:nvSpPr>
        <p:spPr>
          <a:xfrm>
            <a:off x="8085454" y="3127791"/>
            <a:ext cx="1952625" cy="276999"/>
          </a:xfrm>
          <a:prstGeom prst="rect">
            <a:avLst/>
          </a:prstGeom>
          <a:noFill/>
        </p:spPr>
        <p:txBody>
          <a:bodyPr wrap="square">
            <a:spAutoFit/>
          </a:bodyPr>
          <a:lstStyle/>
          <a:p>
            <a:r>
              <a:rPr lang="nl-NL" sz="1200" dirty="0"/>
              <a:t>Bauhaus in </a:t>
            </a:r>
            <a:r>
              <a:rPr lang="nl-NL" sz="1200" dirty="0" err="1"/>
              <a:t>Dessau</a:t>
            </a:r>
            <a:endParaRPr lang="nl-NL" sz="1200" dirty="0"/>
          </a:p>
        </p:txBody>
      </p:sp>
      <p:pic>
        <p:nvPicPr>
          <p:cNvPr id="7" name="Afbeelding 6">
            <a:extLst>
              <a:ext uri="{FF2B5EF4-FFF2-40B4-BE49-F238E27FC236}">
                <a16:creationId xmlns:a16="http://schemas.microsoft.com/office/drawing/2014/main" id="{139AA24C-659B-429E-880D-19E2DE6A63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7055" y="3713957"/>
            <a:ext cx="3751262" cy="2111424"/>
          </a:xfrm>
          <a:prstGeom prst="rect">
            <a:avLst/>
          </a:prstGeom>
        </p:spPr>
      </p:pic>
      <p:sp>
        <p:nvSpPr>
          <p:cNvPr id="9" name="Tekstvak 8">
            <a:extLst>
              <a:ext uri="{FF2B5EF4-FFF2-40B4-BE49-F238E27FC236}">
                <a16:creationId xmlns:a16="http://schemas.microsoft.com/office/drawing/2014/main" id="{771ED33D-D420-4C68-8D32-5E5688E6F8DF}"/>
              </a:ext>
            </a:extLst>
          </p:cNvPr>
          <p:cNvSpPr txBox="1"/>
          <p:nvPr/>
        </p:nvSpPr>
        <p:spPr>
          <a:xfrm>
            <a:off x="8137842" y="5825381"/>
            <a:ext cx="60960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rPr>
              <a:t>Bauhaus in </a:t>
            </a:r>
            <a:r>
              <a:rPr lang="nl-NL" sz="1200" dirty="0">
                <a:solidFill>
                  <a:prstClr val="white"/>
                </a:solidFill>
                <a:latin typeface="Calibri" panose="020F0502020204030204"/>
              </a:rPr>
              <a:t>Weimar</a:t>
            </a:r>
            <a:endPar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54224"/>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925</Words>
  <Application>Microsoft Office PowerPoint</Application>
  <PresentationFormat>Breedbeeld</PresentationFormat>
  <Paragraphs>81</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Office Theme</vt:lpstr>
      <vt:lpstr>Bauhaus 1919-1933</vt:lpstr>
      <vt:lpstr>PowerPoint-presentatie</vt:lpstr>
      <vt:lpstr>PowerPoint-presentatie</vt:lpstr>
      <vt:lpstr>PowerPoint-presentatie</vt:lpstr>
      <vt:lpstr>PowerPoint-presentatie</vt:lpstr>
      <vt:lpstr>Functionalisme</vt:lpstr>
      <vt:lpstr>Industriële vormgeving </vt:lpstr>
      <vt:lpstr>                    en</vt:lpstr>
      <vt:lpstr>Verhuizingen</vt:lpstr>
      <vt:lpstr>Architectuur</vt:lpstr>
      <vt:lpstr>LUDWIG MIES VAN DER ROHE –  Less is more</vt:lpstr>
      <vt:lpstr>PowerPoint-presentatie</vt:lpstr>
      <vt:lpstr>PowerPoint-presentatie</vt:lpstr>
      <vt:lpstr>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Bauhaus 1919-1933</dc:title>
  <dc:creator>Boers, SMJ (Sarita)</dc:creator>
  <cp:lastModifiedBy>Boers, SMJ (Sarita)</cp:lastModifiedBy>
  <cp:revision>1</cp:revision>
  <dcterms:created xsi:type="dcterms:W3CDTF">2021-08-17T20:08:00Z</dcterms:created>
  <dcterms:modified xsi:type="dcterms:W3CDTF">2021-08-17T21:24:24Z</dcterms:modified>
</cp:coreProperties>
</file>